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0" r:id="rId2"/>
    <p:sldId id="504" r:id="rId3"/>
    <p:sldId id="511" r:id="rId4"/>
    <p:sldId id="293" r:id="rId5"/>
    <p:sldId id="257" r:id="rId6"/>
    <p:sldId id="288" r:id="rId7"/>
    <p:sldId id="341" r:id="rId8"/>
    <p:sldId id="342" r:id="rId9"/>
    <p:sldId id="343" r:id="rId10"/>
    <p:sldId id="260" r:id="rId11"/>
    <p:sldId id="507" r:id="rId12"/>
    <p:sldId id="279" r:id="rId13"/>
    <p:sldId id="280" r:id="rId14"/>
    <p:sldId id="281" r:id="rId15"/>
    <p:sldId id="282" r:id="rId16"/>
    <p:sldId id="283" r:id="rId17"/>
    <p:sldId id="284" r:id="rId18"/>
    <p:sldId id="322" r:id="rId19"/>
    <p:sldId id="338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C3116-23FD-41C7-909F-2C5D3D468186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42C65-948A-4FD9-8899-07859E321A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02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80816-7E91-4073-8BA3-1EC96B9AE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F8EE07A-6F72-42F7-A187-EBB1D83F9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79573F-AC7D-4EFB-9823-33111134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49F-FE2C-4C61-8BDE-0E6137FF2A01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F8289B-159A-41C0-964A-544DA432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AE47B6-27D7-4E1C-954E-2CE8C0DB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C6F7-15DA-48AD-A07E-A035466E1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11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7A211-62D4-42DA-B918-71BDF076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0B3132-0DCC-4D3F-AA7C-2B458434B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544D8F-6155-4AF3-B651-714CF26C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49F-FE2C-4C61-8BDE-0E6137FF2A01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6C55D2-A53B-4B1D-9290-379A5379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0618AE-8E08-4E89-842C-8B70ACA3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C6F7-15DA-48AD-A07E-A035466E1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05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19F62C-549C-4DF7-9517-9A90C74CF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212D08-05AD-4E3C-A35D-0D4172681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E29EE8-ED24-4016-AA32-F059338A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49F-FE2C-4C61-8BDE-0E6137FF2A01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2FFA8A-D757-44D4-BAE5-EC0B2F4B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9BE7CF-A6D8-4936-BBC4-78EF8CAB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C6F7-15DA-48AD-A07E-A035466E1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95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1F6F87-9CC6-4411-9DEE-23E2B21A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035FE1-B59E-4D91-8A9F-1F1BE7B1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A445B0-1573-400B-9297-1EFC9F8F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49F-FE2C-4C61-8BDE-0E6137FF2A01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96491F-BB3C-4424-A408-5C08E495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CBF90E-7D47-4DD6-82A2-ED750F97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C6F7-15DA-48AD-A07E-A035466E1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77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2C627B-4C0A-4890-B8A4-B7960927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1CFE30-9D26-416A-9881-AB19F8355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74B4DB-7472-42B1-8644-CC6E572D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49F-FE2C-4C61-8BDE-0E6137FF2A01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5FB860-4DBD-4315-BD85-FFF8FA85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E114DE-8555-4A35-80AC-3EB5A86E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C6F7-15DA-48AD-A07E-A035466E1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56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473F4C-9DD4-419B-815B-285C3EEC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3673CF-BC5B-47B7-AC0A-01B1BFE18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D0BCA1-DF2A-41BC-B596-AB545D0DD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3FAC74-FB13-48B0-8E69-A37C9805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49F-FE2C-4C61-8BDE-0E6137FF2A01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5110B6-9287-4CE4-BF71-FABB6C39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BF853FB-BF08-4392-A454-58D6CFA6F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C6F7-15DA-48AD-A07E-A035466E1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92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AF9A7D-EE80-44BC-B6C8-81F64550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444745-1CD5-4BB2-8938-78772685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1D74D1-7B4E-4C01-B7A5-73A84B0E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5D11F7A-C932-40B5-8000-52BC312EC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5A6A726-E0EB-4AFC-BCF4-760FCF192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C12F96B-932B-467C-AFE6-388D0C2C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49F-FE2C-4C61-8BDE-0E6137FF2A01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8F84A5D-B03D-43C4-9973-DADD58C2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CD8EB47-4BE3-4409-8E1D-1DD3CB02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C6F7-15DA-48AD-A07E-A035466E1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16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5A8C97-2BC3-4715-8156-2E870695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AC1D467-2D97-475B-ADE7-425D7B1A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49F-FE2C-4C61-8BDE-0E6137FF2A01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17BA65B-42BB-45FC-9CFC-D337F3D5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581F39F-C7E6-42A9-85DF-D6ECAEA8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C6F7-15DA-48AD-A07E-A035466E1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23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6C72B1-82DB-4B75-9258-59F47F2F9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49F-FE2C-4C61-8BDE-0E6137FF2A01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DCC144-3088-4660-9DFD-92725C1D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5C7478-B0EA-4CED-8C7E-04C2B81A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C6F7-15DA-48AD-A07E-A035466E1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78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05D153-0C19-4B8B-8527-B33A1049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F83870-E9D8-49AD-B919-C1B7D20AA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FB45A70-E738-4540-BD2E-9ED42DB13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400C94-D006-4C79-AB5B-E454EEE9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49F-FE2C-4C61-8BDE-0E6137FF2A01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83F862-6913-471F-B467-8CAD0F25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E5D65A-D0C3-4673-AF7C-A89E2051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C6F7-15DA-48AD-A07E-A035466E1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57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7547AB-CC30-43EE-BDB6-32127787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7B7AB7F-0074-431D-8F8E-20C36502D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92725C-0CCD-4260-9A78-557A810FC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375C8A-C6D6-431C-9055-19D569D3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49F-FE2C-4C61-8BDE-0E6137FF2A01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FDF253-C992-43E3-8E8B-4B1152BC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25E7B8-922C-4345-A541-AFFBFCDC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C6F7-15DA-48AD-A07E-A035466E1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2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826F980-C21B-4013-A9F3-569090F7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9D43B0-DF5E-4970-8C92-DDD1953F3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73C895-EA1E-4FFB-A472-E13DE5116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D49F-FE2C-4C61-8BDE-0E6137FF2A01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C07763-B0F4-40C1-ACF6-4E60B8396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00C1E-E5F5-4AA4-AC43-EF2F933C1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C6F7-15DA-48AD-A07E-A035466E1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otobank.jp/dictionary/daijisen/394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8681" y="197778"/>
            <a:ext cx="8964607" cy="24036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4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脳の健康を考える</a:t>
            </a:r>
            <a:br>
              <a:rPr lang="en-US" altLang="ja-JP" sz="4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ja-JP" sz="3100" dirty="0">
                <a:latin typeface="ＤＦPOPミックスW4" panose="040B0409000000000000" pitchFamily="49" charset="-128"/>
                <a:ea typeface="ＤＦPOPミックスW4" panose="040B0409000000000000" pitchFamily="49" charset="-128"/>
              </a:rPr>
              <a:t>～</a:t>
            </a:r>
            <a:r>
              <a:rPr lang="ja-JP" altLang="en-US" sz="3100" dirty="0">
                <a:latin typeface="ＤＦPOPミックスW4" panose="040B0409000000000000" pitchFamily="49" charset="-128"/>
                <a:ea typeface="ＤＦPOPミックスW4" panose="040B0409000000000000" pitchFamily="49" charset="-128"/>
              </a:rPr>
              <a:t>ボーッと生きる時間の大切さ</a:t>
            </a:r>
            <a:r>
              <a:rPr lang="ja-JP" altLang="ja-JP" sz="3100" dirty="0">
                <a:latin typeface="ＤＦPOPミックスW4" panose="040B0409000000000000" pitchFamily="49" charset="-128"/>
                <a:ea typeface="ＤＦPOPミックスW4" panose="040B0409000000000000" pitchFamily="49" charset="-128"/>
              </a:rPr>
              <a:t>～</a:t>
            </a:r>
            <a:endParaRPr lang="ja-JP" altLang="en-US" sz="3100" dirty="0">
              <a:latin typeface="ＤＦPOPミックスW4" panose="040B0409000000000000" pitchFamily="49" charset="-128"/>
              <a:ea typeface="ＤＦPOPミックスW4" panose="040B0409000000000000" pitchFamily="49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 bwMode="auto">
          <a:xfrm>
            <a:off x="1764938" y="3429000"/>
            <a:ext cx="1042706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800" dirty="0">
                <a:solidFill>
                  <a:sysClr val="windowText" lastClr="000000">
                    <a:tint val="75000"/>
                  </a:sysClr>
                </a:solidFill>
                <a:latin typeface="Calibri"/>
                <a:ea typeface="ＭＳ Ｐゴシック"/>
              </a:rPr>
              <a:t>　　　　　　　　　　　　　　　</a:t>
            </a:r>
            <a:endParaRPr lang="en-US" altLang="ja-JP" sz="1800" dirty="0">
              <a:solidFill>
                <a:sysClr val="windowText" lastClr="000000">
                  <a:tint val="75000"/>
                </a:sysClr>
              </a:solidFill>
              <a:latin typeface="Calibri"/>
              <a:ea typeface="ＭＳ Ｐゴシック"/>
            </a:endParaRPr>
          </a:p>
          <a:p>
            <a:pPr algn="l">
              <a:defRPr/>
            </a:pPr>
            <a:r>
              <a:rPr lang="ja-JP" altLang="en-US" sz="1800" dirty="0">
                <a:solidFill>
                  <a:sysClr val="windowText" lastClr="000000">
                    <a:tint val="75000"/>
                  </a:sysClr>
                </a:solidFill>
                <a:latin typeface="Calibri"/>
                <a:ea typeface="ＭＳ Ｐゴシック"/>
              </a:rPr>
              <a:t>　　　　　　　　　　　　　　　　　　　　　　　　　</a:t>
            </a: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　　　　　　　 </a:t>
            </a:r>
            <a:r>
              <a:rPr lang="en-US" altLang="ja-JP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(</a:t>
            </a: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公益財団</a:t>
            </a:r>
            <a:r>
              <a:rPr lang="en-US" altLang="ja-JP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)</a:t>
            </a: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松原病院</a:t>
            </a:r>
          </a:p>
          <a:p>
            <a:pPr algn="l">
              <a:defRPr/>
            </a:pP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　　　　　　　　　　　                           　　　　　 </a:t>
            </a:r>
            <a:r>
              <a:rPr lang="en-US" altLang="ja-JP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(</a:t>
            </a: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医</a:t>
            </a:r>
            <a:r>
              <a:rPr lang="en-US" altLang="ja-JP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)</a:t>
            </a: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福井心のクリニック</a:t>
            </a:r>
            <a:endParaRPr lang="en-US" altLang="ja-JP" sz="1800" b="1" dirty="0">
              <a:solidFill>
                <a:sysClr val="windowText" lastClr="000000">
                  <a:tint val="75000"/>
                </a:sysClr>
              </a:solidFill>
              <a:latin typeface="+mn-ea"/>
            </a:endParaRPr>
          </a:p>
          <a:p>
            <a:pPr algn="l">
              <a:defRPr/>
            </a:pP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　　　　　　　　　　　　　　　　　　　　　　　　</a:t>
            </a:r>
            <a:r>
              <a:rPr lang="en-US" altLang="ja-JP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(</a:t>
            </a: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医）菜の花こころのクリニック</a:t>
            </a:r>
            <a:r>
              <a:rPr lang="en-US" altLang="ja-JP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(</a:t>
            </a: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春江</a:t>
            </a:r>
            <a:r>
              <a:rPr lang="en-US" altLang="ja-JP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)</a:t>
            </a:r>
            <a:endParaRPr lang="ja-JP" altLang="en-US" sz="1800" b="1" dirty="0">
              <a:solidFill>
                <a:sysClr val="windowText" lastClr="000000">
                  <a:tint val="75000"/>
                </a:sysClr>
              </a:solidFill>
              <a:latin typeface="+mn-ea"/>
            </a:endParaRPr>
          </a:p>
          <a:p>
            <a:pPr algn="l">
              <a:defRPr/>
            </a:pP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　　　　　　　　　　　　　　　　　　　　　　　    嶺北認知症疾患医療センター</a:t>
            </a:r>
            <a:endParaRPr lang="en-US" altLang="ja-JP" sz="1800" b="1" dirty="0">
              <a:solidFill>
                <a:sysClr val="windowText" lastClr="000000">
                  <a:tint val="75000"/>
                </a:sysClr>
              </a:solidFill>
              <a:latin typeface="+mn-ea"/>
            </a:endParaRPr>
          </a:p>
          <a:p>
            <a:pPr algn="l">
              <a:defRPr/>
            </a:pP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　　　　　　　　　　　　　　　　　　　　　　　　福井中央北包括支援センター</a:t>
            </a:r>
            <a:r>
              <a:rPr lang="en-US" altLang="ja-JP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(</a:t>
            </a:r>
            <a:r>
              <a:rPr lang="ja-JP" altLang="en-US" sz="1800" b="1" dirty="0" err="1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ほや</a:t>
            </a: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ねっと）</a:t>
            </a:r>
          </a:p>
          <a:p>
            <a:pPr algn="l">
              <a:defRPr/>
            </a:pP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　　　　　　　　　　　　　　　　　　　　　　　　</a:t>
            </a:r>
            <a:r>
              <a:rPr lang="en-US" altLang="ja-JP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(</a:t>
            </a: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公益社団）福井被害者支援センター</a:t>
            </a:r>
            <a:endParaRPr lang="en-US" altLang="ja-JP" sz="1800" b="1" dirty="0">
              <a:solidFill>
                <a:sysClr val="windowText" lastClr="000000">
                  <a:tint val="75000"/>
                </a:sysClr>
              </a:solidFill>
              <a:latin typeface="+mn-ea"/>
            </a:endParaRPr>
          </a:p>
          <a:p>
            <a:pPr algn="l">
              <a:defRPr/>
            </a:pP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　　　　　　　　　　　　　　　　　　　　　　　  （公益社団）認知症の人と家族の会福井県支部</a:t>
            </a:r>
          </a:p>
          <a:p>
            <a:pPr algn="l">
              <a:defRPr/>
            </a:pP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　　　　　　　　　　　　　　　　　　　　　　　　新老人の会福井支部事務局</a:t>
            </a:r>
            <a:endParaRPr lang="en-US" altLang="ja-JP" sz="1800" b="1" dirty="0">
              <a:solidFill>
                <a:sysClr val="windowText" lastClr="000000">
                  <a:tint val="75000"/>
                </a:sysClr>
              </a:solidFill>
              <a:latin typeface="+mn-ea"/>
            </a:endParaRPr>
          </a:p>
          <a:p>
            <a:pPr algn="l">
              <a:defRPr/>
            </a:pPr>
            <a:r>
              <a:rPr lang="en-US" altLang="ja-JP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                                                                                                                                     </a:t>
            </a:r>
            <a:r>
              <a:rPr lang="ja-JP" altLang="en-US" sz="1800" b="1" dirty="0">
                <a:solidFill>
                  <a:sysClr val="windowText" lastClr="000000">
                    <a:tint val="75000"/>
                  </a:sysClr>
                </a:solidFill>
                <a:latin typeface="+mn-ea"/>
              </a:rPr>
              <a:t>松原六郎</a:t>
            </a:r>
          </a:p>
        </p:txBody>
      </p:sp>
      <p:pic>
        <p:nvPicPr>
          <p:cNvPr id="5" name="Picture 4" descr="d60a133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5125"/>
            <a:ext cx="5434885" cy="388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76920" y="237333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中日くらし友の会福井支部</a:t>
            </a:r>
            <a:endParaRPr lang="en-US" altLang="ja-JP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　　　　</a:t>
            </a:r>
            <a:r>
              <a:rPr lang="en-US" altLang="ja-JP" b="1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2021.8.2</a:t>
            </a:r>
            <a:r>
              <a:rPr lang="ja-JP" altLang="en-US" b="1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lang="zh-TW" altLang="en-US" b="1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829803" y="197778"/>
            <a:ext cx="2127251" cy="274637"/>
            <a:chOff x="4352" y="63"/>
            <a:chExt cx="1340" cy="173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513" y="63"/>
              <a:ext cx="11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ja-JP" altLang="en-US" sz="1200" b="1" dirty="0">
                  <a:solidFill>
                    <a:prstClr val="black"/>
                  </a:solidFill>
                  <a:ea typeface="HG丸ｺﾞｼｯｸM-PRO" panose="020F0600000000000000" pitchFamily="50" charset="-128"/>
                </a:rPr>
                <a:t>公益財団法人　松原病院</a:t>
              </a:r>
            </a:p>
          </p:txBody>
        </p:sp>
        <p:pic>
          <p:nvPicPr>
            <p:cNvPr id="9" name="Picture 5" descr="松原病院マーク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" y="107"/>
              <a:ext cx="16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027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40A5C5F-7215-466B-BBF9-D715686DD671}"/>
              </a:ext>
            </a:extLst>
          </p:cNvPr>
          <p:cNvSpPr/>
          <p:nvPr/>
        </p:nvSpPr>
        <p:spPr>
          <a:xfrm>
            <a:off x="4217831" y="2677200"/>
            <a:ext cx="3747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/>
              <a:t>デフォルトモードネットワーク</a:t>
            </a:r>
            <a:endParaRPr lang="en-US" altLang="ja-JP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725286-4B6F-4E3E-908D-0820D3FD7560}"/>
              </a:ext>
            </a:extLst>
          </p:cNvPr>
          <p:cNvSpPr txBox="1"/>
          <p:nvPr/>
        </p:nvSpPr>
        <p:spPr>
          <a:xfrm>
            <a:off x="5507406" y="138109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過剰</a:t>
            </a:r>
            <a:endParaRPr kumimoji="1" lang="ja-JP" altLang="en-US" sz="4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60C8DA-9078-4844-9305-85581F06F1A4}"/>
              </a:ext>
            </a:extLst>
          </p:cNvPr>
          <p:cNvSpPr txBox="1"/>
          <p:nvPr/>
        </p:nvSpPr>
        <p:spPr>
          <a:xfrm>
            <a:off x="5507406" y="446715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不足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9C1015-3937-4F57-A774-D4DB521E341B}"/>
              </a:ext>
            </a:extLst>
          </p:cNvPr>
          <p:cNvSpPr txBox="1"/>
          <p:nvPr/>
        </p:nvSpPr>
        <p:spPr>
          <a:xfrm>
            <a:off x="681919" y="597176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マインドフルネス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DF991D-054E-435D-B23D-7527C026FBD0}"/>
              </a:ext>
            </a:extLst>
          </p:cNvPr>
          <p:cNvSpPr txBox="1"/>
          <p:nvPr/>
        </p:nvSpPr>
        <p:spPr>
          <a:xfrm>
            <a:off x="8263944" y="5998142"/>
            <a:ext cx="374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マインドワンダリング</a:t>
            </a:r>
            <a:endParaRPr kumimoji="1" lang="ja-JP" altLang="en-US" sz="2800" dirty="0"/>
          </a:p>
        </p:txBody>
      </p:sp>
      <p:sp>
        <p:nvSpPr>
          <p:cNvPr id="7" name="矢印: 上 6">
            <a:extLst>
              <a:ext uri="{FF2B5EF4-FFF2-40B4-BE49-F238E27FC236}">
                <a16:creationId xmlns:a16="http://schemas.microsoft.com/office/drawing/2014/main" id="{A65F0727-4FC9-4F10-8938-FDF982D6AC9F}"/>
              </a:ext>
            </a:extLst>
          </p:cNvPr>
          <p:cNvSpPr/>
          <p:nvPr/>
        </p:nvSpPr>
        <p:spPr>
          <a:xfrm>
            <a:off x="5857741" y="2135642"/>
            <a:ext cx="467932" cy="4121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0D3B7E40-8CC1-4133-8D84-EF8E1622FA25}"/>
              </a:ext>
            </a:extLst>
          </p:cNvPr>
          <p:cNvSpPr/>
          <p:nvPr/>
        </p:nvSpPr>
        <p:spPr>
          <a:xfrm>
            <a:off x="5841041" y="3826157"/>
            <a:ext cx="484632" cy="457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9996F93-1497-4FD0-AB41-7ADC23C0DE24}"/>
              </a:ext>
            </a:extLst>
          </p:cNvPr>
          <p:cNvCxnSpPr>
            <a:cxnSpLocks/>
          </p:cNvCxnSpPr>
          <p:nvPr/>
        </p:nvCxnSpPr>
        <p:spPr>
          <a:xfrm flipV="1">
            <a:off x="4533363" y="6233375"/>
            <a:ext cx="3116688" cy="2637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タイトル 13">
            <a:extLst>
              <a:ext uri="{FF2B5EF4-FFF2-40B4-BE49-F238E27FC236}">
                <a16:creationId xmlns:a16="http://schemas.microsoft.com/office/drawing/2014/main" id="{73F98311-A0EA-4005-A8E0-59062A0C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57" y="235581"/>
            <a:ext cx="10515600" cy="1016084"/>
          </a:xfrm>
        </p:spPr>
        <p:txBody>
          <a:bodyPr/>
          <a:lstStyle/>
          <a:p>
            <a:pPr algn="ctr"/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デフォルトモードネットワーク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の状況</a:t>
            </a: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ACCC510F-53C6-431B-B56A-541EAC2CF72F}"/>
              </a:ext>
            </a:extLst>
          </p:cNvPr>
          <p:cNvGrpSpPr>
            <a:grpSpLocks/>
          </p:cNvGrpSpPr>
          <p:nvPr/>
        </p:nvGrpSpPr>
        <p:grpSpPr bwMode="auto">
          <a:xfrm>
            <a:off x="9829803" y="197778"/>
            <a:ext cx="2127251" cy="274637"/>
            <a:chOff x="4352" y="63"/>
            <a:chExt cx="1340" cy="173"/>
          </a:xfrm>
        </p:grpSpPr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FB5C5198-E039-404F-9E1D-522EDB649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63"/>
              <a:ext cx="11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ja-JP" altLang="en-US" sz="1200" b="1" dirty="0">
                  <a:solidFill>
                    <a:prstClr val="black"/>
                  </a:solidFill>
                  <a:ea typeface="HG丸ｺﾞｼｯｸM-PRO" panose="020F0600000000000000" pitchFamily="50" charset="-128"/>
                </a:rPr>
                <a:t>公益財団法人　松原病院</a:t>
              </a:r>
            </a:p>
          </p:txBody>
        </p:sp>
        <p:pic>
          <p:nvPicPr>
            <p:cNvPr id="18" name="Picture 5" descr="松原病院マーク">
              <a:extLst>
                <a:ext uri="{FF2B5EF4-FFF2-40B4-BE49-F238E27FC236}">
                  <a16:creationId xmlns:a16="http://schemas.microsoft.com/office/drawing/2014/main" id="{C61A969F-6241-4C70-A640-8E3DE69E6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" y="107"/>
              <a:ext cx="16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044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73CA3A-1F28-4B61-BA88-FB4D1303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マインドフルネス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BE3A86-1FE8-4673-AAF5-70CCA933F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5087"/>
            <a:ext cx="10515600" cy="374187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今、この瞬間の体験に意図的に意識を向け、評価をせずに、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とらわれのない状態で、ただ観ること</a:t>
            </a:r>
          </a:p>
        </p:txBody>
      </p:sp>
    </p:spTree>
    <p:extLst>
      <p:ext uri="{BB962C8B-B14F-4D97-AF65-F5344CB8AC3E}">
        <p14:creationId xmlns:p14="http://schemas.microsoft.com/office/powerpoint/2010/main" val="10152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816226"/>
            <a:ext cx="7772400" cy="784225"/>
          </a:xfrm>
        </p:spPr>
        <p:txBody>
          <a:bodyPr>
            <a:normAutofit fontScale="90000"/>
          </a:bodyPr>
          <a:lstStyle/>
          <a:p>
            <a:r>
              <a:rPr lang="ja-JP" altLang="en-US">
                <a:ea typeface="HGS創英角ﾎﾟｯﾌﾟ体" pitchFamily="50" charset="-128"/>
              </a:rPr>
              <a:t>ストレス対策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4149726"/>
            <a:ext cx="5181600" cy="1825625"/>
          </a:xfrm>
        </p:spPr>
        <p:txBody>
          <a:bodyPr/>
          <a:lstStyle/>
          <a:p>
            <a:r>
              <a:rPr lang="ja-JP" altLang="en-US"/>
              <a:t>言語化と受容の地道な継続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EF003A22-E08F-421B-B4FD-47C97997654D}"/>
              </a:ext>
            </a:extLst>
          </p:cNvPr>
          <p:cNvGrpSpPr>
            <a:grpSpLocks/>
          </p:cNvGrpSpPr>
          <p:nvPr/>
        </p:nvGrpSpPr>
        <p:grpSpPr bwMode="auto">
          <a:xfrm>
            <a:off x="9829803" y="197778"/>
            <a:ext cx="2127251" cy="274637"/>
            <a:chOff x="4352" y="63"/>
            <a:chExt cx="1340" cy="173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C239023-7D41-4672-8CC5-284DBD140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63"/>
              <a:ext cx="11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ja-JP" altLang="en-US" sz="1200" b="1" dirty="0">
                  <a:solidFill>
                    <a:prstClr val="black"/>
                  </a:solidFill>
                  <a:ea typeface="HG丸ｺﾞｼｯｸM-PRO" panose="020F0600000000000000" pitchFamily="50" charset="-128"/>
                </a:rPr>
                <a:t>公益財団法人　松原病院</a:t>
              </a:r>
            </a:p>
          </p:txBody>
        </p:sp>
        <p:pic>
          <p:nvPicPr>
            <p:cNvPr id="6" name="Picture 5" descr="松原病院マーク">
              <a:extLst>
                <a:ext uri="{FF2B5EF4-FFF2-40B4-BE49-F238E27FC236}">
                  <a16:creationId xmlns:a16="http://schemas.microsoft.com/office/drawing/2014/main" id="{FEDA5CDE-78D8-42F3-850B-7FA5B0B5B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" y="107"/>
              <a:ext cx="16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43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ja-JP" altLang="en-US">
                <a:ea typeface="HGP創英角ﾎﾟｯﾌﾟ体" pitchFamily="50" charset="-128"/>
              </a:rPr>
              <a:t>ストレスを癒す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1981200"/>
            <a:ext cx="3808413" cy="4114800"/>
          </a:xfrm>
        </p:spPr>
        <p:txBody>
          <a:bodyPr/>
          <a:lstStyle/>
          <a:p>
            <a:r>
              <a:rPr lang="ja-JP" altLang="en-US" sz="3200" b="1">
                <a:solidFill>
                  <a:srgbClr val="FF0000"/>
                </a:solidFill>
              </a:rPr>
              <a:t>言語化</a:t>
            </a:r>
            <a:r>
              <a:rPr lang="ja-JP" altLang="en-US" sz="3200" b="1"/>
              <a:t>とストレスの気づき</a:t>
            </a:r>
            <a:br>
              <a:rPr lang="ja-JP" altLang="en-US" sz="3200" b="1"/>
            </a:br>
            <a:br>
              <a:rPr lang="ja-JP" altLang="en-US" sz="3200" b="1"/>
            </a:br>
            <a:r>
              <a:rPr lang="ja-JP" altLang="en-US" sz="3200" b="1"/>
              <a:t>言語化に必要なもの</a:t>
            </a:r>
            <a:br>
              <a:rPr lang="ja-JP" altLang="en-US" sz="3200" b="1"/>
            </a:br>
            <a:r>
              <a:rPr lang="ja-JP" altLang="en-US" sz="3200" b="1"/>
              <a:t>１）話し相手</a:t>
            </a:r>
            <a:br>
              <a:rPr lang="ja-JP" altLang="en-US" sz="3200" b="1"/>
            </a:br>
            <a:br>
              <a:rPr lang="ja-JP" altLang="en-US" sz="3200" b="1"/>
            </a:br>
            <a:r>
              <a:rPr lang="ja-JP" altLang="en-US" sz="3200" b="1"/>
              <a:t>２）話す時間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62638" y="1981200"/>
            <a:ext cx="4119562" cy="4114800"/>
          </a:xfrm>
        </p:spPr>
        <p:txBody>
          <a:bodyPr/>
          <a:lstStyle/>
          <a:p>
            <a:r>
              <a:rPr lang="ja-JP" altLang="en-US" b="1">
                <a:solidFill>
                  <a:srgbClr val="FF0000"/>
                </a:solidFill>
              </a:rPr>
              <a:t>受容</a:t>
            </a:r>
            <a:r>
              <a:rPr lang="ja-JP" altLang="en-US" b="1"/>
              <a:t>（傾聴、受容、共感、、、）</a:t>
            </a:r>
            <a:br>
              <a:rPr lang="ja-JP" altLang="en-US" b="1"/>
            </a:br>
            <a:br>
              <a:rPr lang="ja-JP" altLang="en-US" b="1"/>
            </a:br>
            <a:r>
              <a:rPr lang="ja-JP" altLang="en-US" b="1"/>
              <a:t>受容に必要なもの</a:t>
            </a:r>
            <a:br>
              <a:rPr lang="ja-JP" altLang="en-US" b="1"/>
            </a:br>
            <a:br>
              <a:rPr lang="ja-JP" altLang="en-US" b="1"/>
            </a:br>
            <a:r>
              <a:rPr lang="ja-JP" altLang="en-US" b="1"/>
              <a:t>１）聞ける態度</a:t>
            </a:r>
            <a:br>
              <a:rPr lang="ja-JP" altLang="en-US" b="1"/>
            </a:br>
            <a:r>
              <a:rPr lang="ja-JP" altLang="en-US" b="1"/>
              <a:t>　</a:t>
            </a:r>
            <a:r>
              <a:rPr lang="ja-JP" altLang="en-US" b="1">
                <a:solidFill>
                  <a:srgbClr val="FF0000"/>
                </a:solidFill>
              </a:rPr>
              <a:t>カウンセリングマインド</a:t>
            </a:r>
            <a:br>
              <a:rPr lang="ja-JP" altLang="en-US" b="1"/>
            </a:br>
            <a:r>
              <a:rPr lang="ja-JP" altLang="en-US" b="1"/>
              <a:t>２）聞ける時間の余裕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HGP創英角ﾎﾟｯﾌﾟ体" pitchFamily="50" charset="-128"/>
              </a:rPr>
              <a:t>積極的傾聴</a:t>
            </a:r>
            <a:r>
              <a:rPr lang="en-US" altLang="ja-JP">
                <a:ea typeface="HGP創英角ﾎﾟｯﾌﾟ体" pitchFamily="50" charset="-128"/>
              </a:rPr>
              <a:t>(active listening)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700214"/>
            <a:ext cx="8642350" cy="4897437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/>
              <a:t>　「積極的に相手の話を聞くこと。相手の立場に立って、考えや気持ちを理解しようと努めること。」</a:t>
            </a:r>
          </a:p>
          <a:p>
            <a:pPr>
              <a:buFontTx/>
              <a:buNone/>
            </a:pPr>
            <a:endParaRPr lang="ja-JP" altLang="en-US"/>
          </a:p>
          <a:p>
            <a:pPr>
              <a:buFontTx/>
              <a:buNone/>
            </a:pPr>
            <a:r>
              <a:rPr lang="ja-JP" altLang="en-US"/>
              <a:t>　傾聴そのものが、診断（早期発見）であり、治療である。</a:t>
            </a:r>
          </a:p>
          <a:p>
            <a:pPr>
              <a:buFontTx/>
              <a:buNone/>
            </a:pPr>
            <a:endParaRPr lang="ja-JP" altLang="en-US"/>
          </a:p>
          <a:p>
            <a:pPr algn="ctr">
              <a:buFontTx/>
              <a:buNone/>
            </a:pPr>
            <a:r>
              <a:rPr lang="ja-JP" altLang="en-US" sz="3600">
                <a:solidFill>
                  <a:srgbClr val="FF0000"/>
                </a:solidFill>
              </a:rPr>
              <a:t>理解しようとする姿勢</a:t>
            </a:r>
            <a:r>
              <a:rPr lang="ja-JP" altLang="en-US" sz="3600"/>
              <a:t>が大切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F3F81C43-7E3D-4CBA-AB7F-285BDBB6FA9A}"/>
              </a:ext>
            </a:extLst>
          </p:cNvPr>
          <p:cNvGrpSpPr>
            <a:grpSpLocks/>
          </p:cNvGrpSpPr>
          <p:nvPr/>
        </p:nvGrpSpPr>
        <p:grpSpPr bwMode="auto">
          <a:xfrm>
            <a:off x="9829803" y="197778"/>
            <a:ext cx="2127251" cy="274637"/>
            <a:chOff x="4352" y="63"/>
            <a:chExt cx="1340" cy="173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70BECCC-5C44-4EAE-9B9D-2BF39001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63"/>
              <a:ext cx="11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ja-JP" altLang="en-US" sz="1200" b="1" dirty="0">
                  <a:solidFill>
                    <a:prstClr val="black"/>
                  </a:solidFill>
                  <a:ea typeface="HG丸ｺﾞｼｯｸM-PRO" panose="020F0600000000000000" pitchFamily="50" charset="-128"/>
                </a:rPr>
                <a:t>公益財団法人　松原病院</a:t>
              </a:r>
            </a:p>
          </p:txBody>
        </p:sp>
        <p:pic>
          <p:nvPicPr>
            <p:cNvPr id="6" name="Picture 5" descr="松原病院マーク">
              <a:extLst>
                <a:ext uri="{FF2B5EF4-FFF2-40B4-BE49-F238E27FC236}">
                  <a16:creationId xmlns:a16="http://schemas.microsoft.com/office/drawing/2014/main" id="{EA21FF07-9D38-4C1E-88EC-9E12E40D6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" y="107"/>
              <a:ext cx="16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04813"/>
            <a:ext cx="8229600" cy="1143000"/>
          </a:xfrm>
        </p:spPr>
        <p:txBody>
          <a:bodyPr/>
          <a:lstStyle/>
          <a:p>
            <a:r>
              <a:rPr lang="ja-JP" altLang="en-US">
                <a:ea typeface="HGP創英角ﾎﾟｯﾌﾟ体" pitchFamily="50" charset="-128"/>
              </a:rPr>
              <a:t>積極的傾聴の基本姿勢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29600" cy="467995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ja-JP" altLang="en-US"/>
              <a:t>批判的・忠告的にならない。</a:t>
            </a:r>
          </a:p>
          <a:p>
            <a:pPr marL="609600" indent="-609600">
              <a:buFontTx/>
              <a:buAutoNum type="arabicPeriod"/>
            </a:pPr>
            <a:r>
              <a:rPr lang="ja-JP" altLang="en-US"/>
              <a:t>相手の話の内容全体に耳を傾ける。</a:t>
            </a:r>
          </a:p>
          <a:p>
            <a:pPr marL="609600" indent="-609600">
              <a:buFontTx/>
              <a:buAutoNum type="arabicPeriod"/>
            </a:pPr>
            <a:r>
              <a:rPr lang="ja-JP" altLang="en-US"/>
              <a:t>ことば以外の表現にも気を配る。</a:t>
            </a:r>
          </a:p>
          <a:p>
            <a:pPr marL="609600" indent="-609600">
              <a:buFontTx/>
              <a:buAutoNum type="arabicPeriod"/>
            </a:pPr>
            <a:r>
              <a:rPr lang="ja-JP" altLang="en-US"/>
              <a:t>相手の言っていることをフィードバックしてみる。</a:t>
            </a:r>
          </a:p>
          <a:p>
            <a:pPr marL="609600" indent="-609600">
              <a:buFontTx/>
              <a:buAutoNum type="arabicPeriod"/>
            </a:pPr>
            <a:r>
              <a:rPr lang="ja-JP" altLang="en-US"/>
              <a:t>感情を高ぶらせない。</a:t>
            </a:r>
            <a:br>
              <a:rPr lang="ja-JP" altLang="en-US"/>
            </a:br>
            <a:br>
              <a:rPr lang="ja-JP" altLang="en-US"/>
            </a:br>
            <a:r>
              <a:rPr lang="ja-JP" altLang="en-US"/>
              <a:t>　　　　　　</a:t>
            </a:r>
            <a:r>
              <a:rPr lang="ja-JP" altLang="en-US" sz="3600">
                <a:solidFill>
                  <a:srgbClr val="FF0000"/>
                </a:solidFill>
              </a:rPr>
              <a:t>「吸い取り紙」の術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D9EDF4FE-1295-4E47-A646-05E89E02100F}"/>
              </a:ext>
            </a:extLst>
          </p:cNvPr>
          <p:cNvGrpSpPr>
            <a:grpSpLocks/>
          </p:cNvGrpSpPr>
          <p:nvPr/>
        </p:nvGrpSpPr>
        <p:grpSpPr bwMode="auto">
          <a:xfrm>
            <a:off x="9829803" y="197778"/>
            <a:ext cx="2127251" cy="274637"/>
            <a:chOff x="4352" y="63"/>
            <a:chExt cx="1340" cy="173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00393C83-1D10-4D2C-8F88-27BC4EDBB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63"/>
              <a:ext cx="11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ja-JP" altLang="en-US" sz="1200" b="1" dirty="0">
                  <a:solidFill>
                    <a:prstClr val="black"/>
                  </a:solidFill>
                  <a:ea typeface="HG丸ｺﾞｼｯｸM-PRO" panose="020F0600000000000000" pitchFamily="50" charset="-128"/>
                </a:rPr>
                <a:t>公益財団法人　松原病院</a:t>
              </a:r>
            </a:p>
          </p:txBody>
        </p:sp>
        <p:pic>
          <p:nvPicPr>
            <p:cNvPr id="6" name="Picture 5" descr="松原病院マーク">
              <a:extLst>
                <a:ext uri="{FF2B5EF4-FFF2-40B4-BE49-F238E27FC236}">
                  <a16:creationId xmlns:a16="http://schemas.microsoft.com/office/drawing/2014/main" id="{5292763E-FCDC-40CD-8678-E0196A6C3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" y="107"/>
              <a:ext cx="16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HGP創英角ﾎﾟｯﾌﾟ体" pitchFamily="50" charset="-128"/>
              </a:rPr>
              <a:t>チームとしての積極的傾聴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カンファレンス、</a:t>
            </a:r>
            <a:r>
              <a:rPr lang="ja-JP" altLang="en-US">
                <a:solidFill>
                  <a:srgbClr val="FF0000"/>
                </a:solidFill>
              </a:rPr>
              <a:t>ミニカンファレンス</a:t>
            </a:r>
            <a:br>
              <a:rPr lang="ja-JP" altLang="en-US"/>
            </a:br>
            <a:r>
              <a:rPr lang="ja-JP" altLang="en-US"/>
              <a:t>何か起きたときに、話し合うクセをつける。</a:t>
            </a:r>
          </a:p>
          <a:p>
            <a:pPr>
              <a:buFontTx/>
              <a:buNone/>
            </a:pPr>
            <a:endParaRPr lang="ja-JP" altLang="en-US"/>
          </a:p>
          <a:p>
            <a:r>
              <a:rPr lang="ja-JP" altLang="en-US"/>
              <a:t>ブリーフィングと</a:t>
            </a:r>
            <a:r>
              <a:rPr lang="ja-JP" altLang="en-US">
                <a:solidFill>
                  <a:srgbClr val="FF0000"/>
                </a:solidFill>
              </a:rPr>
              <a:t>デブリーフィング</a:t>
            </a:r>
            <a:br>
              <a:rPr lang="ja-JP" altLang="en-US"/>
            </a:br>
            <a:r>
              <a:rPr lang="ja-JP" altLang="en-US"/>
              <a:t>これから向かうとき。</a:t>
            </a:r>
            <a:br>
              <a:rPr lang="ja-JP" altLang="en-US"/>
            </a:br>
            <a:r>
              <a:rPr lang="ja-JP" altLang="en-US"/>
              <a:t>終わって帰るとき。</a:t>
            </a:r>
          </a:p>
          <a:p>
            <a:pPr>
              <a:buFontTx/>
              <a:buNone/>
            </a:pPr>
            <a:br>
              <a:rPr lang="ja-JP" altLang="en-US"/>
            </a:br>
            <a:r>
              <a:rPr lang="ja-JP" altLang="en-US" sz="3600">
                <a:solidFill>
                  <a:srgbClr val="FF0000"/>
                </a:solidFill>
              </a:rPr>
              <a:t>ストレスを職場に置いて帰宅するために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910" y="571480"/>
            <a:ext cx="7772400" cy="608012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ea typeface="HGS創英角ﾎﾟｯﾌﾟ体" pitchFamily="50" charset="-128"/>
              </a:rPr>
              <a:t>ストレス対策法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924425"/>
          </a:xfrm>
        </p:spPr>
        <p:txBody>
          <a:bodyPr>
            <a:normAutofit lnSpcReduction="10000"/>
          </a:bodyPr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ja-JP" altLang="en-US" sz="2800" b="1" dirty="0"/>
              <a:t>ストレスであることに</a:t>
            </a:r>
            <a:r>
              <a:rPr lang="ja-JP" altLang="en-US" sz="2800" b="1" dirty="0">
                <a:solidFill>
                  <a:srgbClr val="FF0000"/>
                </a:solidFill>
              </a:rPr>
              <a:t>気付く</a:t>
            </a:r>
            <a:r>
              <a:rPr lang="ja-JP" altLang="en-US" sz="2800" b="1" dirty="0"/>
              <a:t>こと</a:t>
            </a:r>
            <a:br>
              <a:rPr lang="ja-JP" altLang="en-US" sz="2800" b="1" dirty="0"/>
            </a:br>
            <a:r>
              <a:rPr lang="ja-JP" altLang="en-US" sz="2800" b="1" dirty="0"/>
              <a:t>　　ストレスを話題にする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ja-JP" altLang="en-US" sz="2800" b="1" dirty="0"/>
              <a:t>何でも</a:t>
            </a:r>
            <a:r>
              <a:rPr lang="ja-JP" altLang="en-US" sz="2800" b="1" dirty="0">
                <a:solidFill>
                  <a:srgbClr val="FF0000"/>
                </a:solidFill>
              </a:rPr>
              <a:t>話す</a:t>
            </a:r>
            <a:r>
              <a:rPr lang="ja-JP" altLang="en-US" sz="2800" b="1" dirty="0"/>
              <a:t>こと</a:t>
            </a:r>
            <a:br>
              <a:rPr lang="ja-JP" altLang="en-US" sz="2800" b="1" dirty="0"/>
            </a:br>
            <a:r>
              <a:rPr lang="ja-JP" altLang="en-US" sz="2800" b="1" dirty="0"/>
              <a:t>　　話し相手がいますか？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ja-JP" altLang="en-US" sz="2800" b="1" dirty="0">
                <a:solidFill>
                  <a:srgbClr val="FF0000"/>
                </a:solidFill>
              </a:rPr>
              <a:t>日記</a:t>
            </a:r>
            <a:r>
              <a:rPr lang="ja-JP" altLang="en-US" sz="2800" b="1" dirty="0"/>
              <a:t>を付けてみること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ja-JP" altLang="en-US" sz="2800" b="1" dirty="0">
                <a:solidFill>
                  <a:srgbClr val="FF0000"/>
                </a:solidFill>
              </a:rPr>
              <a:t>スポーツ</a:t>
            </a:r>
            <a:r>
              <a:rPr lang="ja-JP" altLang="en-US" sz="2800" b="1" dirty="0"/>
              <a:t>や</a:t>
            </a:r>
            <a:r>
              <a:rPr lang="ja-JP" altLang="en-US" sz="2800" b="1" dirty="0">
                <a:solidFill>
                  <a:srgbClr val="FF0000"/>
                </a:solidFill>
              </a:rPr>
              <a:t>趣味</a:t>
            </a:r>
            <a:r>
              <a:rPr lang="ja-JP" altLang="en-US" sz="2800" b="1" dirty="0"/>
              <a:t>を持つこと</a:t>
            </a:r>
            <a:br>
              <a:rPr lang="ja-JP" altLang="en-US" sz="2800" b="1" dirty="0"/>
            </a:br>
            <a:br>
              <a:rPr lang="ja-JP" altLang="en-US" sz="2800" b="1" dirty="0"/>
            </a:br>
            <a:endParaRPr lang="ja-JP" altLang="en-US" sz="2800" b="1" dirty="0"/>
          </a:p>
          <a:p>
            <a:pPr marL="609600" indent="-609600">
              <a:buClr>
                <a:schemeClr val="tx1"/>
              </a:buClr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sz="3600" b="1" dirty="0">
                <a:solidFill>
                  <a:srgbClr val="FF0000"/>
                </a:solidFill>
              </a:rPr>
              <a:t>1</a:t>
            </a:r>
            <a:r>
              <a:rPr lang="ja-JP" altLang="en-US" sz="3600" b="1" dirty="0">
                <a:solidFill>
                  <a:srgbClr val="FF0000"/>
                </a:solidFill>
              </a:rPr>
              <a:t>日</a:t>
            </a:r>
            <a:r>
              <a:rPr lang="en-US" altLang="ja-JP" sz="3600" b="1" dirty="0">
                <a:solidFill>
                  <a:srgbClr val="FF0000"/>
                </a:solidFill>
              </a:rPr>
              <a:t>30</a:t>
            </a:r>
            <a:r>
              <a:rPr lang="ja-JP" altLang="en-US" sz="3600" b="1" dirty="0">
                <a:solidFill>
                  <a:srgbClr val="FF0000"/>
                </a:solidFill>
              </a:rPr>
              <a:t>分</a:t>
            </a:r>
            <a:r>
              <a:rPr lang="en-US" altLang="ja-JP" sz="3600" b="1" dirty="0">
                <a:solidFill>
                  <a:srgbClr val="FF0000"/>
                </a:solidFill>
              </a:rPr>
              <a:t>(</a:t>
            </a:r>
            <a:r>
              <a:rPr lang="ja-JP" altLang="en-US" sz="3600" b="1" dirty="0">
                <a:solidFill>
                  <a:srgbClr val="FF0000"/>
                </a:solidFill>
              </a:rPr>
              <a:t>以上）は自分のために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pPr marL="609600" indent="-609600">
              <a:buClr>
                <a:schemeClr val="tx1"/>
              </a:buClr>
              <a:buNone/>
            </a:pPr>
            <a:r>
              <a:rPr lang="ja-JP" altLang="en-US" sz="3600" b="1" dirty="0">
                <a:solidFill>
                  <a:srgbClr val="FF0000"/>
                </a:solidFill>
              </a:rPr>
              <a:t>　　　　　　　　　　　ストレスのない時間を</a:t>
            </a:r>
          </a:p>
          <a:p>
            <a:pPr marL="609600" indent="-609600">
              <a:buClr>
                <a:schemeClr val="tx1"/>
              </a:buClr>
              <a:buNone/>
            </a:pPr>
            <a:endParaRPr lang="en-US" altLang="ja-JP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タイトル 3">
            <a:extLst>
              <a:ext uri="{FF2B5EF4-FFF2-40B4-BE49-F238E27FC236}">
                <a16:creationId xmlns:a16="http://schemas.microsoft.com/office/drawing/2014/main" id="{24A64292-3EE0-4118-8921-B9EE8E70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11588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シンプルグッドバイ</a:t>
            </a:r>
            <a:r>
              <a:rPr lang="ja-JP" altLang="en-US" sz="3200"/>
              <a:t>（ジム・ミューレ）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B80C0BD-10A8-432D-AD16-28CF27F35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84314"/>
            <a:ext cx="9144000" cy="5373687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  <a:defRPr/>
            </a:pPr>
            <a:r>
              <a:rPr lang="ja-JP" altLang="en-US" dirty="0"/>
              <a:t>サヨウナラ、日本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サヨウナラ・・・・電光掲示板の文字が闇に浮かぶ・・・。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日本人にとって国を挙げての大事業は終わり、メダルは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渡され、幕は下ろされた。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だが、雨宿りをしていたら、傘をさしかけてくれた少年。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土砂降りの雨の中、自らレインコートを脱いで貸してくれ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err="1"/>
              <a:t>た</a:t>
            </a:r>
            <a:r>
              <a:rPr lang="ja-JP" altLang="en-US" dirty="0"/>
              <a:t>青年。チップを受け取らないタクシーの運転手。笑顔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のエレベーターガール。</a:t>
            </a:r>
            <a:endParaRPr lang="en-US" altLang="ja-JP" dirty="0"/>
          </a:p>
          <a:p>
            <a:pPr marL="0" indent="0">
              <a:buNone/>
              <a:defRPr/>
            </a:pPr>
            <a:endParaRPr lang="en-US" altLang="ja-JP" b="1" dirty="0"/>
          </a:p>
          <a:p>
            <a:pPr marL="0" indent="0">
              <a:buNone/>
              <a:defRPr/>
            </a:pPr>
            <a:r>
              <a:rPr lang="ja-JP" altLang="en-US" b="1" dirty="0"/>
              <a:t>　・・・・サヨウナラ、美しい親切な国、日本。</a:t>
            </a:r>
            <a:endParaRPr lang="en-US" altLang="ja-JP" b="1" dirty="0"/>
          </a:p>
          <a:p>
            <a:pPr marL="0" indent="0">
              <a:buNone/>
              <a:defRPr/>
            </a:pPr>
            <a:r>
              <a:rPr lang="ja-JP" altLang="en-US" dirty="0"/>
              <a:t>　私は、この国全体に金メダルを贈りたい。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4" descr="DEFS082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0"/>
            <a:ext cx="539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Text Box 5"/>
          <p:cNvSpPr txBox="1">
            <a:spLocks noChangeArrowheads="1"/>
          </p:cNvSpPr>
          <p:nvPr/>
        </p:nvSpPr>
        <p:spPr bwMode="auto">
          <a:xfrm>
            <a:off x="1524001" y="1341439"/>
            <a:ext cx="34448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400">
                <a:latin typeface="Calibri" pitchFamily="34" charset="0"/>
              </a:rPr>
              <a:t>　</a:t>
            </a:r>
            <a:r>
              <a:rPr lang="en-US" altLang="ja-JP" sz="3200">
                <a:latin typeface="Calibri" pitchFamily="34" charset="0"/>
              </a:rPr>
              <a:t>Thank you</a:t>
            </a:r>
          </a:p>
          <a:p>
            <a:pPr eaLnBrk="1" hangingPunct="1"/>
            <a:endParaRPr lang="en-US" altLang="ja-JP" sz="2400">
              <a:latin typeface="Calibri" pitchFamily="34" charset="0"/>
            </a:endParaRPr>
          </a:p>
          <a:p>
            <a:pPr eaLnBrk="1" hangingPunct="1"/>
            <a:r>
              <a:rPr lang="ja-JP" altLang="en-US">
                <a:latin typeface="Calibri" pitchFamily="34" charset="0"/>
              </a:rPr>
              <a:t>　　聞いていただいて</a:t>
            </a:r>
          </a:p>
          <a:p>
            <a:pPr eaLnBrk="1" hangingPunct="1"/>
            <a:r>
              <a:rPr lang="ja-JP" altLang="en-US">
                <a:latin typeface="Calibri" pitchFamily="34" charset="0"/>
              </a:rPr>
              <a:t>　　　　　　ありがとうございました。</a:t>
            </a:r>
          </a:p>
        </p:txBody>
      </p:sp>
      <p:sp>
        <p:nvSpPr>
          <p:cNvPr id="154628" name="Text Box 6"/>
          <p:cNvSpPr txBox="1">
            <a:spLocks noChangeArrowheads="1"/>
          </p:cNvSpPr>
          <p:nvPr/>
        </p:nvSpPr>
        <p:spPr bwMode="auto">
          <a:xfrm>
            <a:off x="2063751" y="5300663"/>
            <a:ext cx="2066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Rokuro</a:t>
            </a:r>
            <a:r>
              <a:rPr lang="ja-JP" altLang="en-US">
                <a:latin typeface="Calibri" pitchFamily="34" charset="0"/>
              </a:rPr>
              <a:t>　</a:t>
            </a:r>
            <a:r>
              <a:rPr lang="en-US" altLang="ja-JP">
                <a:latin typeface="Calibri" pitchFamily="34" charset="0"/>
              </a:rPr>
              <a:t>Matsubara </a:t>
            </a:r>
            <a:endParaRPr lang="ja-JP" altLang="en-US">
              <a:latin typeface="Calibri" pitchFamily="34" charset="0"/>
            </a:endParaRPr>
          </a:p>
          <a:p>
            <a:pPr eaLnBrk="1" hangingPunct="1"/>
            <a:r>
              <a:rPr lang="ja-JP" altLang="en-US">
                <a:latin typeface="Calibri" pitchFamily="34" charset="0"/>
              </a:rPr>
              <a:t>　　　　　　松原六郎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12ABE-187F-4E04-B0A9-AF266F03B586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079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CA31F-5F3C-4233-AC14-93C30C43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 </a:t>
            </a:r>
            <a:r>
              <a:rPr kumimoji="1" lang="en-US" altLang="ja-JP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ADUHELM</a:t>
            </a:r>
            <a:r>
              <a:rPr kumimoji="1" lang="ja-JP" altLang="en-US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（一般名：アデュカヌマブ）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783CD5-A625-47FD-A40D-75294387A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121"/>
            <a:ext cx="10515600" cy="3910841"/>
          </a:xfrm>
        </p:spPr>
        <p:txBody>
          <a:bodyPr/>
          <a:lstStyle/>
          <a:p>
            <a:r>
              <a:rPr kumimoji="1" lang="en-US" altLang="ja-JP" dirty="0"/>
              <a:t>2021</a:t>
            </a:r>
            <a:r>
              <a:rPr kumimoji="1" lang="ja-JP" altLang="en-US" dirty="0"/>
              <a:t>年</a:t>
            </a:r>
            <a:r>
              <a:rPr kumimoji="1" lang="en-US" altLang="ja-JP" dirty="0"/>
              <a:t>6</a:t>
            </a:r>
            <a:r>
              <a:rPr kumimoji="1" lang="ja-JP" altLang="en-US" dirty="0"/>
              <a:t>月</a:t>
            </a:r>
            <a:r>
              <a:rPr kumimoji="1" lang="en-US" altLang="ja-JP" dirty="0"/>
              <a:t>8</a:t>
            </a:r>
            <a:r>
              <a:rPr kumimoji="1" lang="ja-JP" altLang="en-US" dirty="0"/>
              <a:t>日バイオジェン（アメリカ）・エーザイ株式会社</a:t>
            </a:r>
            <a:r>
              <a:rPr kumimoji="1" lang="en-US" altLang="ja-JP" dirty="0"/>
              <a:t>FDA</a:t>
            </a:r>
            <a:r>
              <a:rPr kumimoji="1" lang="ja-JP" altLang="en-US" dirty="0"/>
              <a:t>より承認を受けた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ヒトモノクローナル抗体で、脳内のアミロイド</a:t>
            </a:r>
            <a:r>
              <a:rPr kumimoji="1" lang="en-US" altLang="ja-JP" dirty="0"/>
              <a:t>β</a:t>
            </a:r>
            <a:r>
              <a:rPr kumimoji="1" lang="ja-JP" altLang="en-US" dirty="0"/>
              <a:t>プラークを減少させる</a:t>
            </a:r>
          </a:p>
        </p:txBody>
      </p:sp>
    </p:spTree>
    <p:extLst>
      <p:ext uri="{BB962C8B-B14F-4D97-AF65-F5344CB8AC3E}">
        <p14:creationId xmlns:p14="http://schemas.microsoft.com/office/powerpoint/2010/main" val="45380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C53547-E563-4908-9ACF-5A2E3E44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411426"/>
            <a:ext cx="10910026" cy="614119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認知症の予防可能な要因のリスクの度合い</a:t>
            </a:r>
            <a:endParaRPr kumimoji="1" lang="ja-JP" altLang="en-US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20AAF7-0B15-44DF-B5B6-8F0A76C83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07" y="1736936"/>
            <a:ext cx="10515186" cy="4866939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3000" dirty="0"/>
              <a:t>中年期の聴力低下　</a:t>
            </a:r>
            <a:r>
              <a:rPr lang="en-US" altLang="ja-JP" sz="3000" dirty="0"/>
              <a:t>9</a:t>
            </a:r>
            <a:r>
              <a:rPr lang="ja-JP" altLang="en-US" sz="3000" dirty="0"/>
              <a:t>％</a:t>
            </a:r>
          </a:p>
          <a:p>
            <a:r>
              <a:rPr lang="ja-JP" altLang="en-US" sz="3000" dirty="0"/>
              <a:t>中等教育の未修了　</a:t>
            </a:r>
            <a:r>
              <a:rPr lang="en-US" altLang="ja-JP" sz="3000" dirty="0"/>
              <a:t>8</a:t>
            </a:r>
            <a:r>
              <a:rPr lang="ja-JP" altLang="en-US" sz="3000" dirty="0"/>
              <a:t>％</a:t>
            </a:r>
          </a:p>
          <a:p>
            <a:r>
              <a:rPr lang="ja-JP" altLang="en-US" sz="3000" dirty="0"/>
              <a:t>喫煙　</a:t>
            </a:r>
            <a:r>
              <a:rPr lang="en-US" altLang="ja-JP" sz="3000" dirty="0"/>
              <a:t>5</a:t>
            </a:r>
            <a:r>
              <a:rPr lang="ja-JP" altLang="en-US" sz="3000" dirty="0"/>
              <a:t>％</a:t>
            </a:r>
          </a:p>
          <a:p>
            <a:r>
              <a:rPr lang="ja-JP" altLang="en-US" sz="3000" dirty="0"/>
              <a:t>うつ　</a:t>
            </a:r>
            <a:r>
              <a:rPr lang="en-US" altLang="ja-JP" sz="3000" dirty="0"/>
              <a:t>4</a:t>
            </a:r>
            <a:r>
              <a:rPr lang="ja-JP" altLang="en-US" sz="3000" dirty="0"/>
              <a:t>％</a:t>
            </a:r>
          </a:p>
          <a:p>
            <a:r>
              <a:rPr lang="ja-JP" altLang="en-US" sz="3000" dirty="0"/>
              <a:t>運動不足　</a:t>
            </a:r>
            <a:r>
              <a:rPr lang="en-US" altLang="ja-JP" sz="3000" dirty="0"/>
              <a:t>3</a:t>
            </a:r>
            <a:r>
              <a:rPr lang="ja-JP" altLang="en-US" sz="3000" dirty="0"/>
              <a:t>％</a:t>
            </a:r>
          </a:p>
          <a:p>
            <a:r>
              <a:rPr lang="ja-JP" altLang="en-US" sz="3000" dirty="0"/>
              <a:t>社会的孤立　</a:t>
            </a:r>
            <a:r>
              <a:rPr lang="en-US" altLang="ja-JP" sz="3000" dirty="0"/>
              <a:t>2</a:t>
            </a:r>
            <a:r>
              <a:rPr lang="ja-JP" altLang="en-US" sz="3000" dirty="0"/>
              <a:t>％</a:t>
            </a:r>
          </a:p>
          <a:p>
            <a:r>
              <a:rPr lang="ja-JP" altLang="en-US" sz="3000" dirty="0"/>
              <a:t>高血圧　</a:t>
            </a:r>
            <a:r>
              <a:rPr lang="en-US" altLang="ja-JP" sz="3000" dirty="0"/>
              <a:t>2</a:t>
            </a:r>
            <a:r>
              <a:rPr lang="ja-JP" altLang="en-US" sz="3000" dirty="0"/>
              <a:t>％</a:t>
            </a:r>
          </a:p>
          <a:p>
            <a:r>
              <a:rPr lang="ja-JP" altLang="en-US" sz="3000" dirty="0"/>
              <a:t>肥満　</a:t>
            </a:r>
            <a:r>
              <a:rPr lang="en-US" altLang="ja-JP" sz="3000" dirty="0"/>
              <a:t>1</a:t>
            </a:r>
            <a:r>
              <a:rPr lang="ja-JP" altLang="en-US" sz="3000" dirty="0"/>
              <a:t>％</a:t>
            </a:r>
          </a:p>
          <a:p>
            <a:r>
              <a:rPr lang="en-US" altLang="ja-JP" sz="3000" dirty="0"/>
              <a:t>2</a:t>
            </a:r>
            <a:r>
              <a:rPr lang="ja-JP" altLang="en-US" sz="3000" dirty="0"/>
              <a:t>型糖尿病　</a:t>
            </a:r>
            <a:r>
              <a:rPr lang="en-US" altLang="ja-JP" sz="3000" dirty="0"/>
              <a:t>1</a:t>
            </a:r>
            <a:r>
              <a:rPr lang="ja-JP" altLang="en-US" sz="3000" dirty="0"/>
              <a:t>％</a:t>
            </a:r>
          </a:p>
          <a:p>
            <a:r>
              <a:rPr lang="ja-JP" altLang="en-US" dirty="0"/>
              <a:t>予防が可能とされる上記要因のリスク度を合計すると</a:t>
            </a:r>
            <a:r>
              <a:rPr lang="en-US" altLang="ja-JP" dirty="0"/>
              <a:t>35</a:t>
            </a:r>
            <a:r>
              <a:rPr lang="ja-JP" altLang="en-US" dirty="0"/>
              <a:t>％になる。残りの</a:t>
            </a:r>
            <a:r>
              <a:rPr lang="en-US" altLang="ja-JP" dirty="0"/>
              <a:t>65</a:t>
            </a:r>
            <a:r>
              <a:rPr lang="ja-JP" altLang="en-US" dirty="0"/>
              <a:t>％は個人の努力では変えられないリスク。</a:t>
            </a:r>
            <a:endParaRPr lang="en-US" altLang="ja-JP" dirty="0"/>
          </a:p>
          <a:p>
            <a:pPr algn="r"/>
            <a:r>
              <a:rPr lang="en-US" altLang="ja-JP" sz="1700" dirty="0"/>
              <a:t>2017</a:t>
            </a:r>
            <a:r>
              <a:rPr lang="ja-JP" altLang="en-US" sz="1700" dirty="0"/>
              <a:t>年に英国医学雑誌「ランセット」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DE4817-365E-40C3-8768-DC4A1C5C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8340" y="5763945"/>
            <a:ext cx="2487537" cy="331096"/>
          </a:xfrm>
          <a:prstGeom prst="rect">
            <a:avLst/>
          </a:prstGeom>
        </p:spPr>
        <p:txBody>
          <a:bodyPr vert="horz" lIns="82918" tIns="41459" rIns="82918" bIns="41459" rtlCol="0" anchor="ctr"/>
          <a:lstStyle>
            <a:defPPr>
              <a:defRPr lang="ja-JP"/>
            </a:defPPr>
            <a:lvl1pPr marL="0" algn="r" defTabSz="829178" rtl="0" eaLnBrk="1" latinLnBrk="0" hangingPunct="1">
              <a:defRPr kumimoji="1" sz="10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4589" algn="l" defTabSz="829178" rtl="0" eaLnBrk="1" latinLnBrk="0" hangingPunct="1">
              <a:defRPr kumimoji="1"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178" algn="l" defTabSz="829178" rtl="0" eaLnBrk="1" latinLnBrk="0" hangingPunct="1">
              <a:defRPr kumimoji="1"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767" algn="l" defTabSz="829178" rtl="0" eaLnBrk="1" latinLnBrk="0" hangingPunct="1">
              <a:defRPr kumimoji="1"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356" algn="l" defTabSz="829178" rtl="0" eaLnBrk="1" latinLnBrk="0" hangingPunct="1">
              <a:defRPr kumimoji="1"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2945" algn="l" defTabSz="829178" rtl="0" eaLnBrk="1" latinLnBrk="0" hangingPunct="1">
              <a:defRPr kumimoji="1"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7534" algn="l" defTabSz="829178" rtl="0" eaLnBrk="1" latinLnBrk="0" hangingPunct="1">
              <a:defRPr kumimoji="1"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123" algn="l" defTabSz="829178" rtl="0" eaLnBrk="1" latinLnBrk="0" hangingPunct="1">
              <a:defRPr kumimoji="1"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6712" algn="l" defTabSz="829178" rtl="0" eaLnBrk="1" latinLnBrk="0" hangingPunct="1">
              <a:defRPr kumimoji="1"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F5C6F7-15DA-48AD-A07E-A035466E1B55}" type="slidenum">
              <a:rPr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01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12ABE-187F-4E04-B0A9-AF266F03B586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/>
        </p:nvGraphicFramePr>
        <p:xfrm>
          <a:off x="347730" y="540794"/>
          <a:ext cx="11799459" cy="618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グラフ" r:id="rId2" imgW="8896284" imgH="4600575" progId="Excel.Chart.8">
                  <p:embed/>
                </p:oleObj>
              </mc:Choice>
              <mc:Fallback>
                <p:oleObj name="グラフ" r:id="rId2" imgW="8896284" imgH="4600575" progId="Excel.Chart.8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730" y="540794"/>
                        <a:ext cx="11799459" cy="6180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6096000" y="3013503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>
                <a:solidFill>
                  <a:prstClr val="black"/>
                </a:solidFill>
              </a:rPr>
              <a:t>アルツハイマー型　</a:t>
            </a:r>
            <a:r>
              <a:rPr lang="en-US" altLang="ja-JP" sz="2400" dirty="0">
                <a:solidFill>
                  <a:prstClr val="black"/>
                </a:solidFill>
              </a:rPr>
              <a:t>50%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99556" y="532207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>
                <a:solidFill>
                  <a:prstClr val="black"/>
                </a:solidFill>
              </a:rPr>
              <a:t>レビー小体型　</a:t>
            </a:r>
            <a:r>
              <a:rPr lang="en-US" altLang="ja-JP" sz="2400" dirty="0">
                <a:solidFill>
                  <a:prstClr val="black"/>
                </a:solidFill>
              </a:rPr>
              <a:t>15%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23592" y="3844498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>
                <a:solidFill>
                  <a:prstClr val="black"/>
                </a:solidFill>
              </a:rPr>
              <a:t>脳血管性　</a:t>
            </a:r>
            <a:r>
              <a:rPr lang="en-US" altLang="ja-JP" sz="2400" dirty="0">
                <a:solidFill>
                  <a:prstClr val="black"/>
                </a:solidFill>
              </a:rPr>
              <a:t>15%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927648" y="2601438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>
                <a:solidFill>
                  <a:prstClr val="black"/>
                </a:solidFill>
              </a:rPr>
              <a:t>その他　</a:t>
            </a:r>
            <a:r>
              <a:rPr lang="en-US" altLang="ja-JP" sz="2400" dirty="0">
                <a:solidFill>
                  <a:prstClr val="black"/>
                </a:solidFill>
              </a:rPr>
              <a:t>20%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8432801" y="115889"/>
            <a:ext cx="2055813" cy="274637"/>
            <a:chOff x="4352" y="73"/>
            <a:chExt cx="1295" cy="173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468" y="73"/>
              <a:ext cx="11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ja-JP" altLang="en-US" sz="1200" b="1" dirty="0">
                  <a:solidFill>
                    <a:prstClr val="black"/>
                  </a:solidFill>
                  <a:ea typeface="HG丸ｺﾞｼｯｸM-PRO" panose="020F0600000000000000" pitchFamily="50" charset="-128"/>
                </a:rPr>
                <a:t>公益財団法人　松原病院</a:t>
              </a:r>
            </a:p>
          </p:txBody>
        </p:sp>
        <p:pic>
          <p:nvPicPr>
            <p:cNvPr id="11" name="Picture 5" descr="松原病院マーク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" y="107"/>
              <a:ext cx="16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認知症の疾患別頻度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570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904DC7-97C9-4BA1-B28F-5D7B2822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脳活動のモード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B76104-8E8B-4404-BEC1-45EAF5474642}"/>
              </a:ext>
            </a:extLst>
          </p:cNvPr>
          <p:cNvSpPr txBox="1"/>
          <p:nvPr/>
        </p:nvSpPr>
        <p:spPr>
          <a:xfrm>
            <a:off x="318025" y="2825016"/>
            <a:ext cx="343235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活動</a:t>
            </a:r>
            <a:r>
              <a:rPr kumimoji="1" lang="ja-JP" altLang="en-US" sz="3600" dirty="0"/>
              <a:t>、課題解決</a:t>
            </a:r>
            <a:endParaRPr kumimoji="1" lang="en-US" altLang="ja-JP" sz="3600" dirty="0"/>
          </a:p>
          <a:p>
            <a:r>
              <a:rPr lang="en-US" altLang="ja-JP" sz="2400" dirty="0"/>
              <a:t>event-related potential</a:t>
            </a:r>
          </a:p>
          <a:p>
            <a:endParaRPr kumimoji="1" lang="en-US" altLang="ja-JP" dirty="0"/>
          </a:p>
          <a:p>
            <a:pPr algn="ctr"/>
            <a:r>
              <a:rPr lang="ja-JP" altLang="en-US" sz="2400" dirty="0"/>
              <a:t>遂行のための脳活動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D2EA47-3FF4-4C4F-9923-2EBA42DB436D}"/>
              </a:ext>
            </a:extLst>
          </p:cNvPr>
          <p:cNvSpPr txBox="1"/>
          <p:nvPr/>
        </p:nvSpPr>
        <p:spPr>
          <a:xfrm>
            <a:off x="4157007" y="2825016"/>
            <a:ext cx="387798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ボーっとしている</a:t>
            </a:r>
            <a:endParaRPr lang="en-US" altLang="ja-JP" sz="3600" dirty="0"/>
          </a:p>
          <a:p>
            <a:pPr algn="ctr"/>
            <a:r>
              <a:rPr lang="en-US" altLang="ja-JP" sz="2400" dirty="0"/>
              <a:t>d</a:t>
            </a:r>
            <a:r>
              <a:rPr kumimoji="1" lang="en-US" altLang="ja-JP" sz="2400" dirty="0"/>
              <a:t>efault mode netw</a:t>
            </a:r>
            <a:r>
              <a:rPr lang="en-US" altLang="ja-JP" sz="2400" dirty="0"/>
              <a:t>ork</a:t>
            </a:r>
          </a:p>
          <a:p>
            <a:endParaRPr kumimoji="1" lang="en-US" altLang="ja-JP" dirty="0"/>
          </a:p>
          <a:p>
            <a:pPr algn="ctr"/>
            <a:r>
              <a:rPr lang="ja-JP" altLang="en-US" sz="2400" dirty="0"/>
              <a:t>同期化、同調？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55D25C-FA22-4BEB-BFBA-FC99FBD460F7}"/>
              </a:ext>
            </a:extLst>
          </p:cNvPr>
          <p:cNvSpPr txBox="1"/>
          <p:nvPr/>
        </p:nvSpPr>
        <p:spPr>
          <a:xfrm>
            <a:off x="8441624" y="2825016"/>
            <a:ext cx="330090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dirty="0"/>
              <a:t>睡眠</a:t>
            </a:r>
            <a:endParaRPr lang="en-US" altLang="ja-JP" sz="3600" dirty="0"/>
          </a:p>
          <a:p>
            <a:r>
              <a:rPr lang="en-US" altLang="ja-JP" sz="2400" dirty="0"/>
              <a:t>m</a:t>
            </a:r>
            <a:r>
              <a:rPr kumimoji="1" lang="en-US" altLang="ja-JP" sz="2400" dirty="0"/>
              <a:t>emory consolidation</a:t>
            </a:r>
          </a:p>
          <a:p>
            <a:endParaRPr lang="en-US" altLang="ja-JP" dirty="0"/>
          </a:p>
          <a:p>
            <a:pPr algn="ctr"/>
            <a:r>
              <a:rPr kumimoji="1" lang="ja-JP" altLang="en-US" sz="2400" dirty="0"/>
              <a:t>記憶固定化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B29E9B-3251-402D-982B-77AF68B7F2FA}"/>
              </a:ext>
            </a:extLst>
          </p:cNvPr>
          <p:cNvSpPr txBox="1"/>
          <p:nvPr/>
        </p:nvSpPr>
        <p:spPr>
          <a:xfrm>
            <a:off x="7282524" y="6076508"/>
            <a:ext cx="490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その他、禅、瞑想、運動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1A52C8D4-ACF6-42B4-8A88-BAA37C5A1462}"/>
              </a:ext>
            </a:extLst>
          </p:cNvPr>
          <p:cNvGrpSpPr>
            <a:grpSpLocks/>
          </p:cNvGrpSpPr>
          <p:nvPr/>
        </p:nvGrpSpPr>
        <p:grpSpPr bwMode="auto">
          <a:xfrm>
            <a:off x="9829803" y="197778"/>
            <a:ext cx="2127251" cy="274637"/>
            <a:chOff x="4352" y="63"/>
            <a:chExt cx="1340" cy="173"/>
          </a:xfrm>
        </p:grpSpPr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24476BC7-0E21-4383-9962-D30AF80C4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63"/>
              <a:ext cx="11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ja-JP" altLang="en-US" sz="1200" b="1" dirty="0">
                  <a:solidFill>
                    <a:prstClr val="black"/>
                  </a:solidFill>
                  <a:ea typeface="HG丸ｺﾞｼｯｸM-PRO" panose="020F0600000000000000" pitchFamily="50" charset="-128"/>
                </a:rPr>
                <a:t>公益財団法人　松原病院</a:t>
              </a:r>
            </a:p>
          </p:txBody>
        </p:sp>
        <p:pic>
          <p:nvPicPr>
            <p:cNvPr id="14" name="Picture 5" descr="松原病院マーク">
              <a:extLst>
                <a:ext uri="{FF2B5EF4-FFF2-40B4-BE49-F238E27FC236}">
                  <a16:creationId xmlns:a16="http://schemas.microsoft.com/office/drawing/2014/main" id="{DE23C95F-1DDE-49DC-AC98-37076AD1F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" y="107"/>
              <a:ext cx="16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307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大脳のはたらき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E4E24-608E-4349-9FA4-7AFB7871B532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pic>
        <p:nvPicPr>
          <p:cNvPr id="2050" name="Picture 2" descr="F:\pixta_18110342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92" y="1287964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207568" y="182312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前頭葉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67808" y="537321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側頭葉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832304" y="429309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後頭葉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64152" y="198884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頭頂葉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55841" y="605658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記憶の保存、聞く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64353" y="49602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見る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961312" y="260607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体の感覚・空間認識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67609" y="242141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自己コントロール・意欲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49386" y="35660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聞く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0107" y="35660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話す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14116" y="469320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海馬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47612" y="5506175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偏桃体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98883" y="50687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覚える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94667" y="587191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喜び：悲しみ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3503712" y="4877872"/>
            <a:ext cx="1008112" cy="560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8432801" y="115889"/>
            <a:ext cx="2055813" cy="274637"/>
            <a:chOff x="4352" y="73"/>
            <a:chExt cx="1295" cy="173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4468" y="73"/>
              <a:ext cx="11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ja-JP" altLang="en-US" sz="1200" b="1" dirty="0">
                  <a:solidFill>
                    <a:prstClr val="black"/>
                  </a:solidFill>
                  <a:ea typeface="HG丸ｺﾞｼｯｸM-PRO" panose="020F0600000000000000" pitchFamily="50" charset="-128"/>
                </a:rPr>
                <a:t>公益財団法人　松原病院</a:t>
              </a:r>
            </a:p>
          </p:txBody>
        </p:sp>
        <p:pic>
          <p:nvPicPr>
            <p:cNvPr id="22" name="Picture 5" descr="松原病院マーク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" y="107"/>
              <a:ext cx="16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289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4AA65A-837E-48D9-8260-A64D7F53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67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デフォルト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‐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モード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‐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ネットワーク</a:t>
            </a:r>
            <a:br>
              <a:rPr lang="en-US" altLang="ja-JP" dirty="0"/>
            </a:br>
            <a:r>
              <a:rPr lang="en-US" altLang="ja-JP" dirty="0"/>
              <a:t>default mode network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1E16A8-8599-4B05-B8DF-104E7C4F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9959"/>
            <a:ext cx="103149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/>
              <a:t>思考や関心や注意を伴わない、ぼんやりと安静状態にある脳が示す神経活動。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脳の血流量の変化を可視化する</a:t>
            </a:r>
            <a:r>
              <a:rPr lang="en-US" altLang="ja-JP" sz="3200" dirty="0"/>
              <a:t>fMRI</a:t>
            </a:r>
            <a:r>
              <a:rPr lang="ja-JP" altLang="en-US" sz="3200" dirty="0"/>
              <a:t>を用いると、何もしない安静時にのみ、活動が活発になる脳の領域が複数存在し、互いに同期することが明らかになった。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この活動はデフォルトモードネットワークとよばれ、</a:t>
            </a:r>
            <a:r>
              <a:rPr lang="ja-JP" altLang="en-US" sz="3200" dirty="0">
                <a:solidFill>
                  <a:srgbClr val="FF0000"/>
                </a:solidFill>
              </a:rPr>
              <a:t>自己認識、見当識、および記憶</a:t>
            </a:r>
            <a:r>
              <a:rPr lang="ja-JP" altLang="en-US" sz="3200" dirty="0"/>
              <a:t>に関わる基本的な役割があると考えられている。</a:t>
            </a:r>
            <a:r>
              <a:rPr lang="ja-JP" altLang="en-US" b="1" dirty="0">
                <a:hlinkClick r:id="rId2"/>
              </a:rPr>
              <a:t>　　　　　　　　　　　　　　　　　　　　　　　　　　　　　　　　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E62944-3C16-403E-96F9-589E0B1FE146}"/>
              </a:ext>
            </a:extLst>
          </p:cNvPr>
          <p:cNvSpPr txBox="1"/>
          <p:nvPr/>
        </p:nvSpPr>
        <p:spPr>
          <a:xfrm>
            <a:off x="8183880" y="6202680"/>
            <a:ext cx="31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デジタル大辞泉</a:t>
            </a:r>
            <a:r>
              <a:rPr lang="ja-JP" altLang="en-US" sz="2400" dirty="0"/>
              <a:t>より</a:t>
            </a:r>
            <a:r>
              <a:rPr kumimoji="1" lang="ja-JP" altLang="en-US" dirty="0"/>
              <a:t>　</a:t>
            </a: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A1368617-4EE5-428A-B595-4E698F342A6E}"/>
              </a:ext>
            </a:extLst>
          </p:cNvPr>
          <p:cNvGrpSpPr>
            <a:grpSpLocks/>
          </p:cNvGrpSpPr>
          <p:nvPr/>
        </p:nvGrpSpPr>
        <p:grpSpPr bwMode="auto">
          <a:xfrm>
            <a:off x="9829803" y="197778"/>
            <a:ext cx="2127251" cy="274637"/>
            <a:chOff x="4352" y="63"/>
            <a:chExt cx="1340" cy="173"/>
          </a:xfrm>
        </p:grpSpPr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A4C573F7-F0F0-4E3D-BD04-AEEB3670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63"/>
              <a:ext cx="11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ja-JP" altLang="en-US" sz="1200" b="1" dirty="0">
                  <a:solidFill>
                    <a:prstClr val="black"/>
                  </a:solidFill>
                  <a:ea typeface="HG丸ｺﾞｼｯｸM-PRO" panose="020F0600000000000000" pitchFamily="50" charset="-128"/>
                </a:rPr>
                <a:t>公益財団法人　松原病院</a:t>
              </a:r>
            </a:p>
          </p:txBody>
        </p:sp>
        <p:pic>
          <p:nvPicPr>
            <p:cNvPr id="7" name="Picture 5" descr="松原病院マーク">
              <a:extLst>
                <a:ext uri="{FF2B5EF4-FFF2-40B4-BE49-F238E27FC236}">
                  <a16:creationId xmlns:a16="http://schemas.microsoft.com/office/drawing/2014/main" id="{A1EB53AA-9BAB-4F95-A047-4AE683727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" y="107"/>
              <a:ext cx="16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317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A49685-3AE9-487B-8895-382F93D2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サイトカイン　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018F47-3A13-4C06-948F-3DDAA23D3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　精神的ストレスや疲労の蓄積は免疫力を低下させる。ストレスによって、リンパ球、マクロファージ、顆粒球、ナチュラルキラー</a:t>
            </a:r>
            <a:r>
              <a:rPr kumimoji="1" lang="en-US" altLang="ja-JP" dirty="0"/>
              <a:t>(NK)</a:t>
            </a:r>
            <a:r>
              <a:rPr kumimoji="1" lang="ja-JP" altLang="en-US" dirty="0"/>
              <a:t>細胞などの免疫系細胞の活性が低下する。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また、ストレスと深く関連する物質として、サイトカインの重要性が示唆されている。サイトカインはインターロイキン、インターフェロン、リンフォカイン、モノカイン、腫瘍壊死因子</a:t>
            </a:r>
            <a:r>
              <a:rPr lang="en-US" altLang="ja-JP" dirty="0"/>
              <a:t>(INF)</a:t>
            </a:r>
            <a:r>
              <a:rPr lang="ja-JP" altLang="en-US" dirty="0"/>
              <a:t>など分子量が１万～数万程度のタンパク質で、免疫系において細胞同士の情報伝達を担う物質の総称である。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58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45E67B-0BCD-4CF8-93CA-B2D3146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サイトカイン　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7D4CAE-2C45-46BB-8F1E-89048788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免疫系で 分泌されたサイトカインは，中枢神経系に作用する</a:t>
            </a:r>
            <a:r>
              <a:rPr lang="ja-JP" altLang="en-US" dirty="0" err="1"/>
              <a:t>こ</a:t>
            </a:r>
            <a:r>
              <a:rPr lang="ja-JP" altLang="en-US" dirty="0"/>
              <a:t> とで認知・情動過程へ影響し，海馬の神経新生を抑制 するといわれている．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サイトカインの中で，脳由来神経栄養因子（</a:t>
            </a:r>
            <a:r>
              <a:rPr lang="en-US" altLang="ja-JP" dirty="0"/>
              <a:t>BDNF</a:t>
            </a:r>
            <a:r>
              <a:rPr lang="ja-JP" altLang="en-US" dirty="0"/>
              <a:t>）は唾液腺で産生され，ストレス やうつ病との関連も指摘されている．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 algn="r">
              <a:buNone/>
            </a:pPr>
            <a:r>
              <a:rPr lang="ja-JP" altLang="en-US" sz="2000" dirty="0"/>
              <a:t>田中　喜秀，他</a:t>
            </a:r>
            <a:r>
              <a:rPr lang="en-US" altLang="ja-JP" sz="2000" dirty="0"/>
              <a:t>.</a:t>
            </a:r>
            <a:r>
              <a:rPr lang="ja-JP" altLang="en-US" sz="2000" dirty="0"/>
              <a:t>日薬理誌</a:t>
            </a:r>
            <a:r>
              <a:rPr lang="en-US" altLang="ja-JP" sz="2000" dirty="0"/>
              <a:t>.2011;137:185</a:t>
            </a:r>
            <a:r>
              <a:rPr lang="ja-JP" altLang="en-US" sz="2000" dirty="0"/>
              <a:t>～</a:t>
            </a:r>
            <a:r>
              <a:rPr lang="en-US" altLang="ja-JP" sz="2000" dirty="0"/>
              <a:t>188</a:t>
            </a:r>
            <a:endParaRPr lang="ja-JP" altLang="en-US" sz="20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7967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1374</Words>
  <Application>Microsoft Office PowerPoint</Application>
  <PresentationFormat>ワイド画面</PresentationFormat>
  <Paragraphs>147</Paragraphs>
  <Slides>19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AR P悠々ゴシック体E</vt:lpstr>
      <vt:lpstr>ＤＦPOPミックスW4</vt:lpstr>
      <vt:lpstr>HGP創英角ﾎﾟｯﾌﾟ体</vt:lpstr>
      <vt:lpstr>HGS創英角ﾎﾟｯﾌﾟ体</vt:lpstr>
      <vt:lpstr>游ゴシック</vt:lpstr>
      <vt:lpstr>游ゴシック Light</vt:lpstr>
      <vt:lpstr>Arial</vt:lpstr>
      <vt:lpstr>Calibri</vt:lpstr>
      <vt:lpstr>Office テーマ</vt:lpstr>
      <vt:lpstr>グラフ</vt:lpstr>
      <vt:lpstr>脳の健康を考える ～ボーッと生きる時間の大切さ～</vt:lpstr>
      <vt:lpstr> ADUHELM（一般名：アデュカヌマブ）</vt:lpstr>
      <vt:lpstr>認知症の予防可能な要因のリスクの度合い</vt:lpstr>
      <vt:lpstr>認知症の疾患別頻度</vt:lpstr>
      <vt:lpstr>脳活動のモード</vt:lpstr>
      <vt:lpstr>大脳のはたらき</vt:lpstr>
      <vt:lpstr>デフォルト‐モード‐ネットワーク default mode network</vt:lpstr>
      <vt:lpstr>サイトカイン　1</vt:lpstr>
      <vt:lpstr>サイトカイン　２</vt:lpstr>
      <vt:lpstr>デフォルトモードネットワークの状況</vt:lpstr>
      <vt:lpstr>マインドフルネス</vt:lpstr>
      <vt:lpstr>ストレス対策</vt:lpstr>
      <vt:lpstr>ストレスを癒す</vt:lpstr>
      <vt:lpstr>積極的傾聴(active listening)</vt:lpstr>
      <vt:lpstr>積極的傾聴の基本姿勢</vt:lpstr>
      <vt:lpstr>チームとしての積極的傾聴</vt:lpstr>
      <vt:lpstr>ストレス対策法</vt:lpstr>
      <vt:lpstr>シンプルグッドバイ（ジム・ミューレ）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Rokuro Matsubara</dc:creator>
  <cp:lastModifiedBy>Matsubara Rokuro</cp:lastModifiedBy>
  <cp:revision>18</cp:revision>
  <dcterms:created xsi:type="dcterms:W3CDTF">2019-02-21T06:22:54Z</dcterms:created>
  <dcterms:modified xsi:type="dcterms:W3CDTF">2021-08-02T00:29:17Z</dcterms:modified>
</cp:coreProperties>
</file>