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6" r:id="rId2"/>
    <p:sldId id="340" r:id="rId3"/>
    <p:sldId id="329" r:id="rId4"/>
    <p:sldId id="330" r:id="rId5"/>
    <p:sldId id="331" r:id="rId6"/>
    <p:sldId id="332" r:id="rId7"/>
    <p:sldId id="333" r:id="rId8"/>
    <p:sldId id="334" r:id="rId9"/>
    <p:sldId id="335" r:id="rId10"/>
    <p:sldId id="336" r:id="rId11"/>
    <p:sldId id="337" r:id="rId12"/>
    <p:sldId id="338" r:id="rId13"/>
    <p:sldId id="258" r:id="rId14"/>
    <p:sldId id="410" r:id="rId15"/>
    <p:sldId id="411" r:id="rId16"/>
    <p:sldId id="412" r:id="rId17"/>
    <p:sldId id="413" r:id="rId18"/>
    <p:sldId id="414" r:id="rId19"/>
    <p:sldId id="415" r:id="rId20"/>
    <p:sldId id="407" r:id="rId21"/>
    <p:sldId id="408" r:id="rId22"/>
    <p:sldId id="341" r:id="rId23"/>
    <p:sldId id="326"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7" r:id="rId37"/>
    <p:sldId id="306" r:id="rId38"/>
    <p:sldId id="308" r:id="rId39"/>
    <p:sldId id="309" r:id="rId40"/>
    <p:sldId id="364" r:id="rId41"/>
    <p:sldId id="310" r:id="rId42"/>
    <p:sldId id="365" r:id="rId43"/>
    <p:sldId id="366" r:id="rId44"/>
    <p:sldId id="368" r:id="rId45"/>
    <p:sldId id="367" r:id="rId46"/>
    <p:sldId id="416" r:id="rId47"/>
    <p:sldId id="417" r:id="rId48"/>
    <p:sldId id="418" r:id="rId49"/>
    <p:sldId id="419" r:id="rId50"/>
    <p:sldId id="433" r:id="rId51"/>
    <p:sldId id="434" r:id="rId52"/>
    <p:sldId id="435" r:id="rId53"/>
    <p:sldId id="436" r:id="rId54"/>
    <p:sldId id="437" r:id="rId55"/>
    <p:sldId id="438" r:id="rId56"/>
    <p:sldId id="318" r:id="rId57"/>
    <p:sldId id="444" r:id="rId58"/>
    <p:sldId id="445" r:id="rId59"/>
    <p:sldId id="446" r:id="rId60"/>
    <p:sldId id="312" r:id="rId61"/>
    <p:sldId id="447" r:id="rId62"/>
    <p:sldId id="293" r:id="rId63"/>
    <p:sldId id="313" r:id="rId64"/>
    <p:sldId id="319" r:id="rId65"/>
    <p:sldId id="290" r:id="rId66"/>
    <p:sldId id="320" r:id="rId67"/>
    <p:sldId id="321" r:id="rId68"/>
    <p:sldId id="322" r:id="rId69"/>
    <p:sldId id="323" r:id="rId70"/>
    <p:sldId id="324" r:id="rId71"/>
    <p:sldId id="325"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442" r:id="rId91"/>
    <p:sldId id="311" r:id="rId92"/>
    <p:sldId id="443" r:id="rId93"/>
    <p:sldId id="361" r:id="rId94"/>
  </p:sldIdLst>
  <p:sldSz cx="12192000" cy="6858000"/>
  <p:notesSz cx="6858000" cy="9144000"/>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varScale="1">
        <p:scale>
          <a:sx n="56" d="100"/>
          <a:sy n="56" d="100"/>
        </p:scale>
        <p:origin x="-90" y="-3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1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98840769903762"/>
          <c:y val="6.6046279095604357E-2"/>
          <c:w val="0.62923381452318461"/>
          <c:h val="0.84844900954157554"/>
        </c:manualLayout>
      </c:layout>
      <c:lineChart>
        <c:grouping val="standard"/>
        <c:varyColors val="0"/>
        <c:ser>
          <c:idx val="0"/>
          <c:order val="0"/>
          <c:tx>
            <c:strRef>
              <c:f>福井市!$A$2</c:f>
              <c:strCache>
                <c:ptCount val="1"/>
                <c:pt idx="0">
                  <c:v>総数</c:v>
                </c:pt>
              </c:strCache>
            </c:strRef>
          </c:tx>
          <c:marker>
            <c:symbol val="none"/>
          </c:marker>
          <c:cat>
            <c:strRef>
              <c:f>福井市!$B$1:$H$1</c:f>
              <c:strCache>
                <c:ptCount val="7"/>
                <c:pt idx="0">
                  <c:v>2010年</c:v>
                </c:pt>
                <c:pt idx="1">
                  <c:v>2015年</c:v>
                </c:pt>
                <c:pt idx="2">
                  <c:v>2020年</c:v>
                </c:pt>
                <c:pt idx="3">
                  <c:v>2025年</c:v>
                </c:pt>
                <c:pt idx="4">
                  <c:v>2030年</c:v>
                </c:pt>
                <c:pt idx="5">
                  <c:v>2035年</c:v>
                </c:pt>
                <c:pt idx="6">
                  <c:v>2040年</c:v>
                </c:pt>
              </c:strCache>
            </c:strRef>
          </c:cat>
          <c:val>
            <c:numRef>
              <c:f>福井市!$B$2:$H$2</c:f>
              <c:numCache>
                <c:formatCode>0</c:formatCode>
                <c:ptCount val="7"/>
                <c:pt idx="0">
                  <c:v>266796</c:v>
                </c:pt>
                <c:pt idx="1">
                  <c:v>262004</c:v>
                </c:pt>
                <c:pt idx="2">
                  <c:v>255325</c:v>
                </c:pt>
                <c:pt idx="3">
                  <c:v>246960</c:v>
                </c:pt>
                <c:pt idx="4">
                  <c:v>237535</c:v>
                </c:pt>
                <c:pt idx="5">
                  <c:v>227259</c:v>
                </c:pt>
                <c:pt idx="6">
                  <c:v>216298</c:v>
                </c:pt>
              </c:numCache>
            </c:numRef>
          </c:val>
          <c:smooth val="0"/>
          <c:extLst>
            <c:ext xmlns:c16="http://schemas.microsoft.com/office/drawing/2014/chart" uri="{C3380CC4-5D6E-409C-BE32-E72D297353CC}">
              <c16:uniqueId val="{00000000-FDB9-42F2-88D0-2EB0E0190F49}"/>
            </c:ext>
          </c:extLst>
        </c:ser>
        <c:ser>
          <c:idx val="1"/>
          <c:order val="1"/>
          <c:tx>
            <c:strRef>
              <c:f>福井市!$A$3</c:f>
              <c:strCache>
                <c:ptCount val="1"/>
                <c:pt idx="0">
                  <c:v>0～14歳</c:v>
                </c:pt>
              </c:strCache>
            </c:strRef>
          </c:tx>
          <c:marker>
            <c:symbol val="none"/>
          </c:marker>
          <c:cat>
            <c:strRef>
              <c:f>福井市!$B$1:$H$1</c:f>
              <c:strCache>
                <c:ptCount val="7"/>
                <c:pt idx="0">
                  <c:v>2010年</c:v>
                </c:pt>
                <c:pt idx="1">
                  <c:v>2015年</c:v>
                </c:pt>
                <c:pt idx="2">
                  <c:v>2020年</c:v>
                </c:pt>
                <c:pt idx="3">
                  <c:v>2025年</c:v>
                </c:pt>
                <c:pt idx="4">
                  <c:v>2030年</c:v>
                </c:pt>
                <c:pt idx="5">
                  <c:v>2035年</c:v>
                </c:pt>
                <c:pt idx="6">
                  <c:v>2040年</c:v>
                </c:pt>
              </c:strCache>
            </c:strRef>
          </c:cat>
          <c:val>
            <c:numRef>
              <c:f>福井市!$B$3:$H$3</c:f>
              <c:numCache>
                <c:formatCode>0</c:formatCode>
                <c:ptCount val="7"/>
                <c:pt idx="0">
                  <c:v>36314</c:v>
                </c:pt>
                <c:pt idx="1">
                  <c:v>34184</c:v>
                </c:pt>
                <c:pt idx="2">
                  <c:v>31568</c:v>
                </c:pt>
                <c:pt idx="3">
                  <c:v>28654</c:v>
                </c:pt>
                <c:pt idx="4">
                  <c:v>26029</c:v>
                </c:pt>
                <c:pt idx="5">
                  <c:v>24432</c:v>
                </c:pt>
                <c:pt idx="6">
                  <c:v>23270</c:v>
                </c:pt>
              </c:numCache>
            </c:numRef>
          </c:val>
          <c:smooth val="0"/>
          <c:extLst>
            <c:ext xmlns:c16="http://schemas.microsoft.com/office/drawing/2014/chart" uri="{C3380CC4-5D6E-409C-BE32-E72D297353CC}">
              <c16:uniqueId val="{00000001-FDB9-42F2-88D0-2EB0E0190F49}"/>
            </c:ext>
          </c:extLst>
        </c:ser>
        <c:ser>
          <c:idx val="2"/>
          <c:order val="2"/>
          <c:tx>
            <c:strRef>
              <c:f>福井市!$A$4</c:f>
              <c:strCache>
                <c:ptCount val="1"/>
                <c:pt idx="0">
                  <c:v>15～64歳</c:v>
                </c:pt>
              </c:strCache>
            </c:strRef>
          </c:tx>
          <c:marker>
            <c:symbol val="none"/>
          </c:marker>
          <c:cat>
            <c:strRef>
              <c:f>福井市!$B$1:$H$1</c:f>
              <c:strCache>
                <c:ptCount val="7"/>
                <c:pt idx="0">
                  <c:v>2010年</c:v>
                </c:pt>
                <c:pt idx="1">
                  <c:v>2015年</c:v>
                </c:pt>
                <c:pt idx="2">
                  <c:v>2020年</c:v>
                </c:pt>
                <c:pt idx="3">
                  <c:v>2025年</c:v>
                </c:pt>
                <c:pt idx="4">
                  <c:v>2030年</c:v>
                </c:pt>
                <c:pt idx="5">
                  <c:v>2035年</c:v>
                </c:pt>
                <c:pt idx="6">
                  <c:v>2040年</c:v>
                </c:pt>
              </c:strCache>
            </c:strRef>
          </c:cat>
          <c:val>
            <c:numRef>
              <c:f>福井市!$B$4:$H$4</c:f>
              <c:numCache>
                <c:formatCode>0</c:formatCode>
                <c:ptCount val="7"/>
                <c:pt idx="0">
                  <c:v>164578</c:v>
                </c:pt>
                <c:pt idx="1">
                  <c:v>152224</c:v>
                </c:pt>
                <c:pt idx="2">
                  <c:v>143883</c:v>
                </c:pt>
                <c:pt idx="3">
                  <c:v>137247</c:v>
                </c:pt>
                <c:pt idx="4">
                  <c:v>129894</c:v>
                </c:pt>
                <c:pt idx="5">
                  <c:v>121242</c:v>
                </c:pt>
                <c:pt idx="6">
                  <c:v>109988</c:v>
                </c:pt>
              </c:numCache>
            </c:numRef>
          </c:val>
          <c:smooth val="0"/>
          <c:extLst>
            <c:ext xmlns:c16="http://schemas.microsoft.com/office/drawing/2014/chart" uri="{C3380CC4-5D6E-409C-BE32-E72D297353CC}">
              <c16:uniqueId val="{00000002-FDB9-42F2-88D0-2EB0E0190F49}"/>
            </c:ext>
          </c:extLst>
        </c:ser>
        <c:ser>
          <c:idx val="3"/>
          <c:order val="3"/>
          <c:tx>
            <c:strRef>
              <c:f>福井市!$A$5</c:f>
              <c:strCache>
                <c:ptCount val="1"/>
                <c:pt idx="0">
                  <c:v>65歳以上</c:v>
                </c:pt>
              </c:strCache>
            </c:strRef>
          </c:tx>
          <c:marker>
            <c:symbol val="none"/>
          </c:marker>
          <c:cat>
            <c:strRef>
              <c:f>福井市!$B$1:$H$1</c:f>
              <c:strCache>
                <c:ptCount val="7"/>
                <c:pt idx="0">
                  <c:v>2010年</c:v>
                </c:pt>
                <c:pt idx="1">
                  <c:v>2015年</c:v>
                </c:pt>
                <c:pt idx="2">
                  <c:v>2020年</c:v>
                </c:pt>
                <c:pt idx="3">
                  <c:v>2025年</c:v>
                </c:pt>
                <c:pt idx="4">
                  <c:v>2030年</c:v>
                </c:pt>
                <c:pt idx="5">
                  <c:v>2035年</c:v>
                </c:pt>
                <c:pt idx="6">
                  <c:v>2040年</c:v>
                </c:pt>
              </c:strCache>
            </c:strRef>
          </c:cat>
          <c:val>
            <c:numRef>
              <c:f>福井市!$B$5:$H$5</c:f>
              <c:numCache>
                <c:formatCode>0</c:formatCode>
                <c:ptCount val="7"/>
                <c:pt idx="0">
                  <c:v>65904</c:v>
                </c:pt>
                <c:pt idx="1">
                  <c:v>75596</c:v>
                </c:pt>
                <c:pt idx="2">
                  <c:v>79874</c:v>
                </c:pt>
                <c:pt idx="3">
                  <c:v>81059</c:v>
                </c:pt>
                <c:pt idx="4">
                  <c:v>81612</c:v>
                </c:pt>
                <c:pt idx="5">
                  <c:v>81585</c:v>
                </c:pt>
                <c:pt idx="6">
                  <c:v>83040</c:v>
                </c:pt>
              </c:numCache>
            </c:numRef>
          </c:val>
          <c:smooth val="0"/>
          <c:extLst>
            <c:ext xmlns:c16="http://schemas.microsoft.com/office/drawing/2014/chart" uri="{C3380CC4-5D6E-409C-BE32-E72D297353CC}">
              <c16:uniqueId val="{00000003-FDB9-42F2-88D0-2EB0E0190F49}"/>
            </c:ext>
          </c:extLst>
        </c:ser>
        <c:dLbls>
          <c:showLegendKey val="0"/>
          <c:showVal val="0"/>
          <c:showCatName val="0"/>
          <c:showSerName val="0"/>
          <c:showPercent val="0"/>
          <c:showBubbleSize val="0"/>
        </c:dLbls>
        <c:smooth val="0"/>
        <c:axId val="356878408"/>
        <c:axId val="356878016"/>
      </c:lineChart>
      <c:catAx>
        <c:axId val="356878408"/>
        <c:scaling>
          <c:orientation val="minMax"/>
        </c:scaling>
        <c:delete val="0"/>
        <c:axPos val="b"/>
        <c:numFmt formatCode="General" sourceLinked="0"/>
        <c:majorTickMark val="out"/>
        <c:minorTickMark val="none"/>
        <c:tickLblPos val="nextTo"/>
        <c:crossAx val="356878016"/>
        <c:crosses val="autoZero"/>
        <c:auto val="1"/>
        <c:lblAlgn val="ctr"/>
        <c:lblOffset val="100"/>
        <c:noMultiLvlLbl val="0"/>
      </c:catAx>
      <c:valAx>
        <c:axId val="356878016"/>
        <c:scaling>
          <c:orientation val="minMax"/>
        </c:scaling>
        <c:delete val="0"/>
        <c:axPos val="l"/>
        <c:majorGridlines/>
        <c:numFmt formatCode="0" sourceLinked="1"/>
        <c:majorTickMark val="out"/>
        <c:minorTickMark val="none"/>
        <c:tickLblPos val="nextTo"/>
        <c:crossAx val="3568784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大野市!$A$2</c:f>
              <c:strCache>
                <c:ptCount val="1"/>
                <c:pt idx="0">
                  <c:v>総数</c:v>
                </c:pt>
              </c:strCache>
            </c:strRef>
          </c:tx>
          <c:marker>
            <c:symbol val="none"/>
          </c:marker>
          <c:cat>
            <c:strRef>
              <c:f>大野市!$B$1:$H$1</c:f>
              <c:strCache>
                <c:ptCount val="7"/>
                <c:pt idx="0">
                  <c:v>2010年</c:v>
                </c:pt>
                <c:pt idx="1">
                  <c:v>2015年</c:v>
                </c:pt>
                <c:pt idx="2">
                  <c:v>2020年</c:v>
                </c:pt>
                <c:pt idx="3">
                  <c:v>2025年</c:v>
                </c:pt>
                <c:pt idx="4">
                  <c:v>2030年</c:v>
                </c:pt>
                <c:pt idx="5">
                  <c:v>2035年</c:v>
                </c:pt>
                <c:pt idx="6">
                  <c:v>2040年</c:v>
                </c:pt>
              </c:strCache>
            </c:strRef>
          </c:cat>
          <c:val>
            <c:numRef>
              <c:f>大野市!$B$2:$H$2</c:f>
              <c:numCache>
                <c:formatCode>0</c:formatCode>
                <c:ptCount val="7"/>
                <c:pt idx="0">
                  <c:v>35291</c:v>
                </c:pt>
                <c:pt idx="1">
                  <c:v>32817</c:v>
                </c:pt>
                <c:pt idx="2">
                  <c:v>30522</c:v>
                </c:pt>
                <c:pt idx="3">
                  <c:v>28215</c:v>
                </c:pt>
                <c:pt idx="4">
                  <c:v>25928</c:v>
                </c:pt>
                <c:pt idx="5">
                  <c:v>23695</c:v>
                </c:pt>
                <c:pt idx="6">
                  <c:v>21525</c:v>
                </c:pt>
              </c:numCache>
            </c:numRef>
          </c:val>
          <c:smooth val="0"/>
          <c:extLst>
            <c:ext xmlns:c16="http://schemas.microsoft.com/office/drawing/2014/chart" uri="{C3380CC4-5D6E-409C-BE32-E72D297353CC}">
              <c16:uniqueId val="{00000000-7A56-4EB3-9FD0-55F5FE861429}"/>
            </c:ext>
          </c:extLst>
        </c:ser>
        <c:ser>
          <c:idx val="1"/>
          <c:order val="1"/>
          <c:tx>
            <c:strRef>
              <c:f>大野市!$A$3</c:f>
              <c:strCache>
                <c:ptCount val="1"/>
                <c:pt idx="0">
                  <c:v>0～14歳</c:v>
                </c:pt>
              </c:strCache>
            </c:strRef>
          </c:tx>
          <c:marker>
            <c:symbol val="none"/>
          </c:marker>
          <c:cat>
            <c:strRef>
              <c:f>大野市!$B$1:$H$1</c:f>
              <c:strCache>
                <c:ptCount val="7"/>
                <c:pt idx="0">
                  <c:v>2010年</c:v>
                </c:pt>
                <c:pt idx="1">
                  <c:v>2015年</c:v>
                </c:pt>
                <c:pt idx="2">
                  <c:v>2020年</c:v>
                </c:pt>
                <c:pt idx="3">
                  <c:v>2025年</c:v>
                </c:pt>
                <c:pt idx="4">
                  <c:v>2030年</c:v>
                </c:pt>
                <c:pt idx="5">
                  <c:v>2035年</c:v>
                </c:pt>
                <c:pt idx="6">
                  <c:v>2040年</c:v>
                </c:pt>
              </c:strCache>
            </c:strRef>
          </c:cat>
          <c:val>
            <c:numRef>
              <c:f>大野市!$B$3:$H$3</c:f>
              <c:numCache>
                <c:formatCode>0</c:formatCode>
                <c:ptCount val="7"/>
                <c:pt idx="0">
                  <c:v>4314</c:v>
                </c:pt>
                <c:pt idx="1">
                  <c:v>3680</c:v>
                </c:pt>
                <c:pt idx="2">
                  <c:v>3142</c:v>
                </c:pt>
                <c:pt idx="3">
                  <c:v>2711</c:v>
                </c:pt>
                <c:pt idx="4">
                  <c:v>2378</c:v>
                </c:pt>
                <c:pt idx="5">
                  <c:v>2142</c:v>
                </c:pt>
                <c:pt idx="6">
                  <c:v>1946</c:v>
                </c:pt>
              </c:numCache>
            </c:numRef>
          </c:val>
          <c:smooth val="0"/>
          <c:extLst>
            <c:ext xmlns:c16="http://schemas.microsoft.com/office/drawing/2014/chart" uri="{C3380CC4-5D6E-409C-BE32-E72D297353CC}">
              <c16:uniqueId val="{00000001-7A56-4EB3-9FD0-55F5FE861429}"/>
            </c:ext>
          </c:extLst>
        </c:ser>
        <c:ser>
          <c:idx val="2"/>
          <c:order val="2"/>
          <c:tx>
            <c:strRef>
              <c:f>大野市!$A$4</c:f>
              <c:strCache>
                <c:ptCount val="1"/>
                <c:pt idx="0">
                  <c:v>15～64歳</c:v>
                </c:pt>
              </c:strCache>
            </c:strRef>
          </c:tx>
          <c:marker>
            <c:symbol val="none"/>
          </c:marker>
          <c:cat>
            <c:strRef>
              <c:f>大野市!$B$1:$H$1</c:f>
              <c:strCache>
                <c:ptCount val="7"/>
                <c:pt idx="0">
                  <c:v>2010年</c:v>
                </c:pt>
                <c:pt idx="1">
                  <c:v>2015年</c:v>
                </c:pt>
                <c:pt idx="2">
                  <c:v>2020年</c:v>
                </c:pt>
                <c:pt idx="3">
                  <c:v>2025年</c:v>
                </c:pt>
                <c:pt idx="4">
                  <c:v>2030年</c:v>
                </c:pt>
                <c:pt idx="5">
                  <c:v>2035年</c:v>
                </c:pt>
                <c:pt idx="6">
                  <c:v>2040年</c:v>
                </c:pt>
              </c:strCache>
            </c:strRef>
          </c:cat>
          <c:val>
            <c:numRef>
              <c:f>大野市!$B$4:$H$4</c:f>
              <c:numCache>
                <c:formatCode>0</c:formatCode>
                <c:ptCount val="7"/>
                <c:pt idx="0">
                  <c:v>20288</c:v>
                </c:pt>
                <c:pt idx="1">
                  <c:v>17898</c:v>
                </c:pt>
                <c:pt idx="2">
                  <c:v>15868</c:v>
                </c:pt>
                <c:pt idx="3">
                  <c:v>14279</c:v>
                </c:pt>
                <c:pt idx="4">
                  <c:v>12854</c:v>
                </c:pt>
                <c:pt idx="5">
                  <c:v>11609</c:v>
                </c:pt>
                <c:pt idx="6">
                  <c:v>10277</c:v>
                </c:pt>
              </c:numCache>
            </c:numRef>
          </c:val>
          <c:smooth val="0"/>
          <c:extLst>
            <c:ext xmlns:c16="http://schemas.microsoft.com/office/drawing/2014/chart" uri="{C3380CC4-5D6E-409C-BE32-E72D297353CC}">
              <c16:uniqueId val="{00000002-7A56-4EB3-9FD0-55F5FE861429}"/>
            </c:ext>
          </c:extLst>
        </c:ser>
        <c:ser>
          <c:idx val="3"/>
          <c:order val="3"/>
          <c:tx>
            <c:strRef>
              <c:f>大野市!$A$5</c:f>
              <c:strCache>
                <c:ptCount val="1"/>
                <c:pt idx="0">
                  <c:v>65歳以上</c:v>
                </c:pt>
              </c:strCache>
            </c:strRef>
          </c:tx>
          <c:marker>
            <c:symbol val="none"/>
          </c:marker>
          <c:cat>
            <c:strRef>
              <c:f>大野市!$B$1:$H$1</c:f>
              <c:strCache>
                <c:ptCount val="7"/>
                <c:pt idx="0">
                  <c:v>2010年</c:v>
                </c:pt>
                <c:pt idx="1">
                  <c:v>2015年</c:v>
                </c:pt>
                <c:pt idx="2">
                  <c:v>2020年</c:v>
                </c:pt>
                <c:pt idx="3">
                  <c:v>2025年</c:v>
                </c:pt>
                <c:pt idx="4">
                  <c:v>2030年</c:v>
                </c:pt>
                <c:pt idx="5">
                  <c:v>2035年</c:v>
                </c:pt>
                <c:pt idx="6">
                  <c:v>2040年</c:v>
                </c:pt>
              </c:strCache>
            </c:strRef>
          </c:cat>
          <c:val>
            <c:numRef>
              <c:f>大野市!$B$5:$H$5</c:f>
              <c:numCache>
                <c:formatCode>0</c:formatCode>
                <c:ptCount val="7"/>
                <c:pt idx="0">
                  <c:v>10689</c:v>
                </c:pt>
                <c:pt idx="1">
                  <c:v>11239</c:v>
                </c:pt>
                <c:pt idx="2">
                  <c:v>11512</c:v>
                </c:pt>
                <c:pt idx="3">
                  <c:v>11225</c:v>
                </c:pt>
                <c:pt idx="4">
                  <c:v>10696</c:v>
                </c:pt>
                <c:pt idx="5">
                  <c:v>9944</c:v>
                </c:pt>
                <c:pt idx="6">
                  <c:v>9302</c:v>
                </c:pt>
              </c:numCache>
            </c:numRef>
          </c:val>
          <c:smooth val="0"/>
          <c:extLst>
            <c:ext xmlns:c16="http://schemas.microsoft.com/office/drawing/2014/chart" uri="{C3380CC4-5D6E-409C-BE32-E72D297353CC}">
              <c16:uniqueId val="{00000003-7A56-4EB3-9FD0-55F5FE861429}"/>
            </c:ext>
          </c:extLst>
        </c:ser>
        <c:dLbls>
          <c:showLegendKey val="0"/>
          <c:showVal val="0"/>
          <c:showCatName val="0"/>
          <c:showSerName val="0"/>
          <c:showPercent val="0"/>
          <c:showBubbleSize val="0"/>
        </c:dLbls>
        <c:smooth val="0"/>
        <c:axId val="356871744"/>
        <c:axId val="356872136"/>
      </c:lineChart>
      <c:catAx>
        <c:axId val="356871744"/>
        <c:scaling>
          <c:orientation val="minMax"/>
        </c:scaling>
        <c:delete val="0"/>
        <c:axPos val="b"/>
        <c:numFmt formatCode="General" sourceLinked="0"/>
        <c:majorTickMark val="out"/>
        <c:minorTickMark val="none"/>
        <c:tickLblPos val="nextTo"/>
        <c:crossAx val="356872136"/>
        <c:crosses val="autoZero"/>
        <c:auto val="1"/>
        <c:lblAlgn val="ctr"/>
        <c:lblOffset val="100"/>
        <c:noMultiLvlLbl val="0"/>
      </c:catAx>
      <c:valAx>
        <c:axId val="356872136"/>
        <c:scaling>
          <c:orientation val="minMax"/>
        </c:scaling>
        <c:delete val="0"/>
        <c:axPos val="l"/>
        <c:majorGridlines/>
        <c:numFmt formatCode="0" sourceLinked="1"/>
        <c:majorTickMark val="out"/>
        <c:minorTickMark val="none"/>
        <c:tickLblPos val="nextTo"/>
        <c:crossAx val="356871744"/>
        <c:crosses val="autoZero"/>
        <c:crossBetween val="between"/>
      </c:valAx>
      <c:spPr>
        <a:solidFill>
          <a:schemeClr val="bg1"/>
        </a:solidFill>
      </c:spPr>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3600" b="0"/>
            </a:pPr>
            <a:r>
              <a:rPr lang="ja-JP" altLang="en-US" sz="3600" b="0" dirty="0"/>
              <a:t>認知症の疾患別頻度</a:t>
            </a:r>
          </a:p>
        </c:rich>
      </c:tx>
      <c:layout>
        <c:manualLayout>
          <c:xMode val="edge"/>
          <c:yMode val="edge"/>
          <c:x val="8.1895930477917642E-2"/>
          <c:y val="0"/>
        </c:manualLayout>
      </c:layout>
      <c:overlay val="0"/>
    </c:title>
    <c:autoTitleDeleted val="0"/>
    <c:plotArea>
      <c:layout/>
      <c:pieChart>
        <c:varyColors val="1"/>
        <c:ser>
          <c:idx val="0"/>
          <c:order val="0"/>
          <c:explosion val="1"/>
          <c:dLbls>
            <c:dLbl>
              <c:idx val="0"/>
              <c:layout>
                <c:manualLayout>
                  <c:x val="-0.24542519646665911"/>
                  <c:y val="3.647229512977549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A85-4DB9-8405-718F3A288E57}"/>
                </c:ext>
              </c:extLst>
            </c:dLbl>
            <c:spPr>
              <a:noFill/>
              <a:ln>
                <a:noFill/>
              </a:ln>
              <a:effectLst/>
            </c:spPr>
            <c:txPr>
              <a:bodyPr/>
              <a:lstStyle/>
              <a:p>
                <a:pPr>
                  <a:defRPr sz="2400" b="1"/>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Sheet1!$A$1:$A$4</c:f>
              <c:strCache>
                <c:ptCount val="4"/>
                <c:pt idx="0">
                  <c:v>アルツハイマー型</c:v>
                </c:pt>
                <c:pt idx="1">
                  <c:v>レビー小体病</c:v>
                </c:pt>
                <c:pt idx="2">
                  <c:v>脳血管性</c:v>
                </c:pt>
                <c:pt idx="3">
                  <c:v>その他</c:v>
                </c:pt>
              </c:strCache>
            </c:strRef>
          </c:cat>
          <c:val>
            <c:numRef>
              <c:f>Sheet1!$B$1:$B$4</c:f>
              <c:numCache>
                <c:formatCode>General</c:formatCode>
                <c:ptCount val="4"/>
                <c:pt idx="0">
                  <c:v>50</c:v>
                </c:pt>
                <c:pt idx="1">
                  <c:v>20</c:v>
                </c:pt>
                <c:pt idx="2">
                  <c:v>20</c:v>
                </c:pt>
                <c:pt idx="3">
                  <c:v>10</c:v>
                </c:pt>
              </c:numCache>
            </c:numRef>
          </c:val>
          <c:extLst>
            <c:ext xmlns:c16="http://schemas.microsoft.com/office/drawing/2014/chart" uri="{C3380CC4-5D6E-409C-BE32-E72D297353CC}">
              <c16:uniqueId val="{00000001-CA85-4DB9-8405-718F3A288E57}"/>
            </c:ext>
          </c:extLst>
        </c:ser>
        <c:dLbls>
          <c:showLegendKey val="0"/>
          <c:showVal val="0"/>
          <c:showCatName val="1"/>
          <c:showSerName val="0"/>
          <c:showPercent val="1"/>
          <c:showBubbleSize val="0"/>
          <c:showLeaderLines val="0"/>
        </c:dLbls>
        <c:firstSliceAng val="0"/>
      </c:pieChart>
    </c:plotArea>
    <c:plotVisOnly val="1"/>
    <c:dispBlanksAs val="zero"/>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HG丸ｺﾞｼｯｸM-PRO" panose="020F0600000000000000" pitchFamily="50" charset="-128"/>
                <a:ea typeface="HG丸ｺﾞｼｯｸM-PRO" panose="020F0600000000000000" pitchFamily="50" charset="-128"/>
              </a:defRPr>
            </a:pPr>
            <a:r>
              <a:rPr lang="ja-JP" altLang="en-US" dirty="0">
                <a:latin typeface="HG丸ｺﾞｼｯｸM-PRO" panose="020F0600000000000000" pitchFamily="50" charset="-128"/>
                <a:ea typeface="HG丸ｺﾞｼｯｸM-PRO" panose="020F0600000000000000" pitchFamily="50" charset="-128"/>
              </a:rPr>
              <a:t>若年性認知症の原因疾患別割合</a:t>
            </a:r>
          </a:p>
        </c:rich>
      </c:tx>
      <c:layout>
        <c:manualLayout>
          <c:xMode val="edge"/>
          <c:yMode val="edge"/>
          <c:x val="0.31557389330390201"/>
          <c:y val="7.2706943814218314E-2"/>
        </c:manualLayout>
      </c:layout>
      <c:overlay val="0"/>
    </c:title>
    <c:autoTitleDeleted val="0"/>
    <c:plotArea>
      <c:layout/>
      <c:pieChart>
        <c:varyColors val="1"/>
        <c:ser>
          <c:idx val="0"/>
          <c:order val="0"/>
          <c:tx>
            <c:strRef>
              <c:f>Sheet1!$B$1</c:f>
              <c:strCache>
                <c:ptCount val="1"/>
                <c:pt idx="0">
                  <c:v>若年性認知症の原因疾患</c:v>
                </c:pt>
              </c:strCache>
            </c:strRef>
          </c:tx>
          <c:dLbls>
            <c:dLbl>
              <c:idx val="0"/>
              <c:layout>
                <c:manualLayout>
                  <c:x val="5.7228896222144159E-2"/>
                  <c:y val="7.1214602874659944E-2"/>
                </c:manualLayout>
              </c:layout>
              <c:tx>
                <c:rich>
                  <a:bodyPr/>
                  <a:lstStyle/>
                  <a:p>
                    <a:r>
                      <a:rPr lang="zh-TW" altLang="en-US" dirty="0">
                        <a:latin typeface="HG丸ｺﾞｼｯｸM-PRO" panose="020F0600000000000000" pitchFamily="50" charset="-128"/>
                        <a:ea typeface="HG丸ｺﾞｼｯｸM-PRO" panose="020F0600000000000000" pitchFamily="50" charset="-128"/>
                      </a:rPr>
                      <a:t>脳血管性</a:t>
                    </a:r>
                  </a:p>
                  <a:p>
                    <a:r>
                      <a:rPr lang="zh-TW" altLang="en-US" dirty="0">
                        <a:latin typeface="HG丸ｺﾞｼｯｸM-PRO" panose="020F0600000000000000" pitchFamily="50" charset="-128"/>
                        <a:ea typeface="HG丸ｺﾞｼｯｸM-PRO" panose="020F0600000000000000" pitchFamily="50" charset="-128"/>
                      </a:rPr>
                      <a:t>認知症</a:t>
                    </a:r>
                    <a:r>
                      <a:rPr lang="en-US" altLang="zh-TW" dirty="0">
                        <a:latin typeface="HG丸ｺﾞｼｯｸM-PRO" panose="020F0600000000000000" pitchFamily="50" charset="-128"/>
                        <a:ea typeface="HG丸ｺﾞｼｯｸM-PRO" panose="020F0600000000000000" pitchFamily="50" charset="-128"/>
                      </a:rPr>
                      <a:t>, 39.8%</a:t>
                    </a:r>
                    <a:endParaRPr lang="zh-TW" alt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23-4720-81DE-FFBBF0C31BF5}"/>
                </c:ext>
              </c:extLst>
            </c:dLbl>
            <c:dLbl>
              <c:idx val="1"/>
              <c:layout>
                <c:manualLayout>
                  <c:x val="3.942485272788792E-2"/>
                  <c:y val="-0.12262208134281376"/>
                </c:manualLayout>
              </c:layout>
              <c:tx>
                <c:rich>
                  <a:bodyPr/>
                  <a:lstStyle/>
                  <a:p>
                    <a:r>
                      <a:rPr lang="ja-JP" altLang="en-US">
                        <a:latin typeface="HG丸ｺﾞｼｯｸM-PRO" panose="020F0600000000000000" pitchFamily="50" charset="-128"/>
                        <a:ea typeface="HG丸ｺﾞｼｯｸM-PRO" panose="020F0600000000000000" pitchFamily="50" charset="-128"/>
                      </a:rPr>
                      <a:t>ｱﾙﾂﾊｲﾏｰ病</a:t>
                    </a:r>
                    <a:r>
                      <a:rPr lang="en-US" altLang="ja-JP">
                        <a:latin typeface="HG丸ｺﾞｼｯｸM-PRO" panose="020F0600000000000000" pitchFamily="50" charset="-128"/>
                        <a:ea typeface="HG丸ｺﾞｼｯｸM-PRO" panose="020F0600000000000000" pitchFamily="50" charset="-128"/>
                      </a:rPr>
                      <a:t>, 25.4%</a:t>
                    </a:r>
                    <a:endParaRPr lang="ja-JP" alt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23-4720-81DE-FFBBF0C31BF5}"/>
                </c:ext>
              </c:extLst>
            </c:dLbl>
            <c:dLbl>
              <c:idx val="2"/>
              <c:layout>
                <c:manualLayout>
                  <c:x val="-2.0733119605516352E-3"/>
                  <c:y val="0.11864369466528259"/>
                </c:manualLayout>
              </c:layout>
              <c:tx>
                <c:rich>
                  <a:bodyPr/>
                  <a:lstStyle/>
                  <a:p>
                    <a:r>
                      <a:rPr lang="zh-TW" altLang="en-US">
                        <a:latin typeface="HG丸ｺﾞｼｯｸM-PRO" panose="020F0600000000000000" pitchFamily="50" charset="-128"/>
                        <a:ea typeface="HG丸ｺﾞｼｯｸM-PRO" panose="020F0600000000000000" pitchFamily="50" charset="-128"/>
                      </a:rPr>
                      <a:t>頭部外傷</a:t>
                    </a:r>
                  </a:p>
                  <a:p>
                    <a:r>
                      <a:rPr lang="zh-TW" altLang="en-US">
                        <a:latin typeface="HG丸ｺﾞｼｯｸM-PRO" panose="020F0600000000000000" pitchFamily="50" charset="-128"/>
                        <a:ea typeface="HG丸ｺﾞｼｯｸM-PRO" panose="020F0600000000000000" pitchFamily="50" charset="-128"/>
                      </a:rPr>
                      <a:t>後遺症</a:t>
                    </a:r>
                    <a:r>
                      <a:rPr lang="en-US" altLang="zh-TW">
                        <a:latin typeface="HG丸ｺﾞｼｯｸM-PRO" panose="020F0600000000000000" pitchFamily="50" charset="-128"/>
                        <a:ea typeface="HG丸ｺﾞｼｯｸM-PRO" panose="020F0600000000000000" pitchFamily="50" charset="-128"/>
                      </a:rPr>
                      <a:t>, 7.7%</a:t>
                    </a:r>
                    <a:endParaRPr lang="zh-TW" alt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23-4720-81DE-FFBBF0C31BF5}"/>
                </c:ext>
              </c:extLst>
            </c:dLbl>
            <c:dLbl>
              <c:idx val="3"/>
              <c:layout>
                <c:manualLayout>
                  <c:x val="-0.14631653753560209"/>
                  <c:y val="0.12625406366354419"/>
                </c:manualLayout>
              </c:layout>
              <c:tx>
                <c:rich>
                  <a:bodyPr/>
                  <a:lstStyle/>
                  <a:p>
                    <a:r>
                      <a:rPr lang="zh-TW" altLang="en-US">
                        <a:latin typeface="HG丸ｺﾞｼｯｸM-PRO" panose="020F0600000000000000" pitchFamily="50" charset="-128"/>
                        <a:ea typeface="HG丸ｺﾞｼｯｸM-PRO" panose="020F0600000000000000" pitchFamily="50" charset="-128"/>
                      </a:rPr>
                      <a:t>前頭側頭葉</a:t>
                    </a:r>
                  </a:p>
                  <a:p>
                    <a:r>
                      <a:rPr lang="zh-TW" altLang="en-US">
                        <a:latin typeface="HG丸ｺﾞｼｯｸM-PRO" panose="020F0600000000000000" pitchFamily="50" charset="-128"/>
                        <a:ea typeface="HG丸ｺﾞｼｯｸM-PRO" panose="020F0600000000000000" pitchFamily="50" charset="-128"/>
                      </a:rPr>
                      <a:t>変性症</a:t>
                    </a:r>
                    <a:r>
                      <a:rPr lang="en-US" altLang="zh-TW">
                        <a:latin typeface="HG丸ｺﾞｼｯｸM-PRO" panose="020F0600000000000000" pitchFamily="50" charset="-128"/>
                        <a:ea typeface="HG丸ｺﾞｼｯｸM-PRO" panose="020F0600000000000000" pitchFamily="50" charset="-128"/>
                      </a:rPr>
                      <a:t>, 3.7%</a:t>
                    </a:r>
                    <a:endParaRPr lang="zh-TW" alt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23-4720-81DE-FFBBF0C31BF5}"/>
                </c:ext>
              </c:extLst>
            </c:dLbl>
            <c:dLbl>
              <c:idx val="4"/>
              <c:layout>
                <c:manualLayout>
                  <c:x val="-0.13290910482344404"/>
                  <c:y val="1.9172773816849727E-2"/>
                </c:manualLayout>
              </c:layout>
              <c:tx>
                <c:rich>
                  <a:bodyPr/>
                  <a:lstStyle/>
                  <a:p>
                    <a:r>
                      <a:rPr lang="zh-TW" altLang="en-US">
                        <a:latin typeface="HG丸ｺﾞｼｯｸM-PRO" panose="020F0600000000000000" pitchFamily="50" charset="-128"/>
                        <a:ea typeface="HG丸ｺﾞｼｯｸM-PRO" panose="020F0600000000000000" pitchFamily="50" charset="-128"/>
                      </a:rPr>
                      <a:t>ｱﾙｺｰﾙ性</a:t>
                    </a:r>
                  </a:p>
                  <a:p>
                    <a:r>
                      <a:rPr lang="zh-TW" altLang="en-US">
                        <a:latin typeface="HG丸ｺﾞｼｯｸM-PRO" panose="020F0600000000000000" pitchFamily="50" charset="-128"/>
                        <a:ea typeface="HG丸ｺﾞｼｯｸM-PRO" panose="020F0600000000000000" pitchFamily="50" charset="-128"/>
                      </a:rPr>
                      <a:t>認知症</a:t>
                    </a:r>
                    <a:r>
                      <a:rPr lang="en-US" altLang="zh-TW">
                        <a:latin typeface="HG丸ｺﾞｼｯｸM-PRO" panose="020F0600000000000000" pitchFamily="50" charset="-128"/>
                        <a:ea typeface="HG丸ｺﾞｼｯｸM-PRO" panose="020F0600000000000000" pitchFamily="50" charset="-128"/>
                      </a:rPr>
                      <a:t>, 3.5%</a:t>
                    </a:r>
                    <a:endParaRPr lang="zh-TW" alt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23-4720-81DE-FFBBF0C31BF5}"/>
                </c:ext>
              </c:extLst>
            </c:dLbl>
            <c:dLbl>
              <c:idx val="5"/>
              <c:layout>
                <c:manualLayout>
                  <c:x val="-0.15208283197655817"/>
                  <c:y val="-7.7797789615669119E-2"/>
                </c:manualLayout>
              </c:layout>
              <c:tx>
                <c:rich>
                  <a:bodyPr/>
                  <a:lstStyle/>
                  <a:p>
                    <a:r>
                      <a:rPr lang="zh-TW" altLang="en-US">
                        <a:latin typeface="HG丸ｺﾞｼｯｸM-PRO" panose="020F0600000000000000" pitchFamily="50" charset="-128"/>
                        <a:ea typeface="HG丸ｺﾞｼｯｸM-PRO" panose="020F0600000000000000" pitchFamily="50" charset="-128"/>
                      </a:rPr>
                      <a:t>ﾚﾋﾞｰ小体型</a:t>
                    </a:r>
                  </a:p>
                  <a:p>
                    <a:r>
                      <a:rPr lang="zh-TW" altLang="en-US">
                        <a:latin typeface="HG丸ｺﾞｼｯｸM-PRO" panose="020F0600000000000000" pitchFamily="50" charset="-128"/>
                        <a:ea typeface="HG丸ｺﾞｼｯｸM-PRO" panose="020F0600000000000000" pitchFamily="50" charset="-128"/>
                      </a:rPr>
                      <a:t>認知症</a:t>
                    </a:r>
                    <a:r>
                      <a:rPr lang="en-US" altLang="zh-TW">
                        <a:latin typeface="HG丸ｺﾞｼｯｸM-PRO" panose="020F0600000000000000" pitchFamily="50" charset="-128"/>
                        <a:ea typeface="HG丸ｺﾞｼｯｸM-PRO" panose="020F0600000000000000" pitchFamily="50" charset="-128"/>
                      </a:rPr>
                      <a:t>, 3%</a:t>
                    </a:r>
                    <a:endParaRPr lang="zh-TW" altLang="en-US"/>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23-4720-81DE-FFBBF0C31BF5}"/>
                </c:ext>
              </c:extLst>
            </c:dLbl>
            <c:dLbl>
              <c:idx val="6"/>
              <c:layout>
                <c:manualLayout>
                  <c:x val="-4.161676149801255E-2"/>
                  <c:y val="2.5521827234471054E-2"/>
                </c:manualLayout>
              </c:layout>
              <c:tx>
                <c:rich>
                  <a:bodyPr/>
                  <a:lstStyle/>
                  <a:p>
                    <a:pPr>
                      <a:defRPr/>
                    </a:pPr>
                    <a:r>
                      <a:rPr lang="ja-JP" altLang="en-US" dirty="0">
                        <a:latin typeface="HG丸ｺﾞｼｯｸM-PRO" panose="020F0600000000000000" pitchFamily="50" charset="-128"/>
                        <a:ea typeface="HG丸ｺﾞｼｯｸM-PRO" panose="020F0600000000000000" pitchFamily="50" charset="-128"/>
                      </a:rPr>
                      <a:t>その他</a:t>
                    </a:r>
                    <a:r>
                      <a:rPr lang="en-US" altLang="ja-JP" dirty="0">
                        <a:latin typeface="HG丸ｺﾞｼｯｸM-PRO" panose="020F0600000000000000" pitchFamily="50" charset="-128"/>
                        <a:ea typeface="HG丸ｺﾞｼｯｸM-PRO" panose="020F0600000000000000" pitchFamily="50" charset="-128"/>
                      </a:rPr>
                      <a:t>, 17%</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23-4720-81DE-FFBBF0C31BF5}"/>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血管性認知症</c:v>
                </c:pt>
                <c:pt idx="1">
                  <c:v>ｱﾙﾂﾊｲﾏｰ病</c:v>
                </c:pt>
                <c:pt idx="2">
                  <c:v>頭部外傷後遺症</c:v>
                </c:pt>
                <c:pt idx="3">
                  <c:v>前頭側頭葉変性症</c:v>
                </c:pt>
                <c:pt idx="4">
                  <c:v>ｱﾙｺｰﾙ性認知症</c:v>
                </c:pt>
                <c:pt idx="5">
                  <c:v>ﾚﾋﾞｰ小体型認知症</c:v>
                </c:pt>
                <c:pt idx="6">
                  <c:v>その他</c:v>
                </c:pt>
              </c:strCache>
            </c:strRef>
          </c:cat>
          <c:val>
            <c:numRef>
              <c:f>Sheet1!$B$2:$B$8</c:f>
              <c:numCache>
                <c:formatCode>General</c:formatCode>
                <c:ptCount val="7"/>
                <c:pt idx="0">
                  <c:v>39.799999999999997</c:v>
                </c:pt>
                <c:pt idx="1">
                  <c:v>25.4</c:v>
                </c:pt>
                <c:pt idx="2">
                  <c:v>7.7</c:v>
                </c:pt>
                <c:pt idx="3">
                  <c:v>3.7</c:v>
                </c:pt>
                <c:pt idx="4">
                  <c:v>3.5</c:v>
                </c:pt>
                <c:pt idx="5">
                  <c:v>3</c:v>
                </c:pt>
                <c:pt idx="6">
                  <c:v>17</c:v>
                </c:pt>
              </c:numCache>
            </c:numRef>
          </c:val>
          <c:extLst>
            <c:ext xmlns:c16="http://schemas.microsoft.com/office/drawing/2014/chart" uri="{C3380CC4-5D6E-409C-BE32-E72D297353CC}">
              <c16:uniqueId val="{00000007-2823-4720-81DE-FFBBF0C31BF5}"/>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0.73292</cdr:x>
      <cdr:y>0.018</cdr:y>
    </cdr:from>
    <cdr:to>
      <cdr:x>1</cdr:x>
      <cdr:y>0.06512</cdr:y>
    </cdr:to>
    <cdr:pic>
      <cdr:nvPicPr>
        <cdr:cNvPr id="4" name="chart">
          <a:extLst xmlns:a="http://schemas.openxmlformats.org/drawingml/2006/main">
            <a:ext uri="{FF2B5EF4-FFF2-40B4-BE49-F238E27FC236}">
              <a16:creationId xmlns:a16="http://schemas.microsoft.com/office/drawing/2014/main" id="{310F6C76-1795-4010-B5D6-0275874C325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54677" y="121195"/>
          <a:ext cx="2060627" cy="31717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0.68884</cdr:x>
      <cdr:y>0.82059</cdr:y>
    </cdr:from>
    <cdr:to>
      <cdr:x>0.96271</cdr:x>
      <cdr:y>0.89519</cdr:y>
    </cdr:to>
    <cdr:sp macro="" textlink="">
      <cdr:nvSpPr>
        <cdr:cNvPr id="2" name="テキスト ボックス 1"/>
        <cdr:cNvSpPr txBox="1"/>
      </cdr:nvSpPr>
      <cdr:spPr>
        <a:xfrm xmlns:a="http://schemas.openxmlformats.org/drawingml/2006/main">
          <a:off x="5976664" y="3168352"/>
          <a:ext cx="2376221" cy="2880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t>平成</a:t>
          </a:r>
          <a:r>
            <a:rPr lang="en-US" altLang="ja-JP" sz="1400" dirty="0"/>
            <a:t>21</a:t>
          </a:r>
          <a:r>
            <a:rPr lang="ja-JP" altLang="en-US" sz="1400" dirty="0"/>
            <a:t>年　厚生労働省</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942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942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942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B24EDE7-6C36-403C-A3BA-33EA70F66557}" type="slidenum">
              <a:rPr lang="en-US" altLang="ja-JP"/>
              <a:pPr/>
              <a:t>‹#›</a:t>
            </a:fld>
            <a:endParaRPr lang="en-US" altLang="ja-JP"/>
          </a:p>
        </p:txBody>
      </p:sp>
    </p:spTree>
    <p:extLst>
      <p:ext uri="{BB962C8B-B14F-4D97-AF65-F5344CB8AC3E}">
        <p14:creationId xmlns:p14="http://schemas.microsoft.com/office/powerpoint/2010/main" val="2165526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1085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1085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085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5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1085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713EB8-DD0E-4D4A-8693-33698D57CF3A}" type="slidenum">
              <a:rPr lang="en-US" altLang="ja-JP"/>
              <a:pPr/>
              <a:t>‹#›</a:t>
            </a:fld>
            <a:endParaRPr lang="en-US" altLang="ja-JP"/>
          </a:p>
        </p:txBody>
      </p:sp>
    </p:spTree>
    <p:extLst>
      <p:ext uri="{BB962C8B-B14F-4D97-AF65-F5344CB8AC3E}">
        <p14:creationId xmlns:p14="http://schemas.microsoft.com/office/powerpoint/2010/main" val="1967756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6FBD4D2F-A1AB-4B97-9A6C-CDA30EB931AE}" type="slidenum">
              <a:rPr lang="en-US" altLang="ja-JP" smtClean="0"/>
              <a:pPr eaLnBrk="1" fontAlgn="base" hangingPunct="1">
                <a:spcBef>
                  <a:spcPct val="0"/>
                </a:spcBef>
                <a:spcAft>
                  <a:spcPct val="0"/>
                </a:spcAft>
              </a:pPr>
              <a:t>52</a:t>
            </a:fld>
            <a:endParaRPr lang="en-US" altLang="ja-JP"/>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latin typeface="Arial" pitchFamily="34" charset="0"/>
              <a:ea typeface="ＭＳ Ｐ明朝" pitchFamily="18" charset="-128"/>
            </a:endParaRPr>
          </a:p>
        </p:txBody>
      </p:sp>
    </p:spTree>
    <p:extLst>
      <p:ext uri="{BB962C8B-B14F-4D97-AF65-F5344CB8AC3E}">
        <p14:creationId xmlns:p14="http://schemas.microsoft.com/office/powerpoint/2010/main" val="3614592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07187-0D46-4804-BC4E-DCDFADCAC083}" type="slidenum">
              <a:rPr lang="en-US" altLang="ja-JP"/>
              <a:pPr/>
              <a:t>75</a:t>
            </a:fld>
            <a:endParaRPr lang="en-US" altLang="ja-JP"/>
          </a:p>
        </p:txBody>
      </p:sp>
      <p:sp>
        <p:nvSpPr>
          <p:cNvPr id="120834" name="Rectangle 2"/>
          <p:cNvSpPr>
            <a:spLocks noGrp="1" noRot="1" noChangeAspect="1" noChangeArrowheads="1" noTextEdit="1"/>
          </p:cNvSpPr>
          <p:nvPr>
            <p:ph type="sldImg"/>
          </p:nvPr>
        </p:nvSpPr>
        <p:spPr>
          <a:xfrm>
            <a:off x="381000" y="685800"/>
            <a:ext cx="6096000" cy="3429000"/>
          </a:xfrm>
          <a:ln/>
        </p:spPr>
      </p:sp>
      <p:sp>
        <p:nvSpPr>
          <p:cNvPr id="120835"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3196492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F2B39-02CC-4CD4-B447-3B625CADEE54}" type="slidenum">
              <a:rPr lang="en-US" altLang="ja-JP"/>
              <a:pPr/>
              <a:t>76</a:t>
            </a:fld>
            <a:endParaRPr lang="en-US" altLang="ja-JP"/>
          </a:p>
        </p:txBody>
      </p:sp>
      <p:sp>
        <p:nvSpPr>
          <p:cNvPr id="122882" name="Rectangle 2"/>
          <p:cNvSpPr>
            <a:spLocks noGrp="1" noRot="1" noChangeAspect="1" noChangeArrowheads="1" noTextEdit="1"/>
          </p:cNvSpPr>
          <p:nvPr>
            <p:ph type="sldImg"/>
          </p:nvPr>
        </p:nvSpPr>
        <p:spPr>
          <a:xfrm>
            <a:off x="381000" y="685800"/>
            <a:ext cx="6096000" cy="3429000"/>
          </a:xfrm>
          <a:ln/>
        </p:spPr>
      </p:sp>
      <p:sp>
        <p:nvSpPr>
          <p:cNvPr id="122883"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2463337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B28F30-72E8-450E-A8FB-B8EC8C4B986B}" type="slidenum">
              <a:rPr lang="en-US" altLang="ja-JP"/>
              <a:pPr/>
              <a:t>77</a:t>
            </a:fld>
            <a:endParaRPr lang="en-US" altLang="ja-JP"/>
          </a:p>
        </p:txBody>
      </p:sp>
      <p:sp>
        <p:nvSpPr>
          <p:cNvPr id="124930" name="Rectangle 2"/>
          <p:cNvSpPr>
            <a:spLocks noGrp="1" noRot="1" noChangeAspect="1" noChangeArrowheads="1" noTextEdit="1"/>
          </p:cNvSpPr>
          <p:nvPr>
            <p:ph type="sldImg"/>
          </p:nvPr>
        </p:nvSpPr>
        <p:spPr>
          <a:xfrm>
            <a:off x="381000" y="685800"/>
            <a:ext cx="6096000" cy="3429000"/>
          </a:xfrm>
          <a:ln/>
        </p:spPr>
      </p:sp>
      <p:sp>
        <p:nvSpPr>
          <p:cNvPr id="124931"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206998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7541A-4D4C-4480-98D5-A5521A56F54D}" type="slidenum">
              <a:rPr lang="en-US" altLang="ja-JP"/>
              <a:pPr/>
              <a:t>78</a:t>
            </a:fld>
            <a:endParaRPr lang="en-US" altLang="ja-JP"/>
          </a:p>
        </p:txBody>
      </p:sp>
      <p:sp>
        <p:nvSpPr>
          <p:cNvPr id="126978" name="Rectangle 2"/>
          <p:cNvSpPr>
            <a:spLocks noGrp="1" noRot="1" noChangeAspect="1" noChangeArrowheads="1" noTextEdit="1"/>
          </p:cNvSpPr>
          <p:nvPr>
            <p:ph type="sldImg"/>
          </p:nvPr>
        </p:nvSpPr>
        <p:spPr>
          <a:xfrm>
            <a:off x="381000" y="685800"/>
            <a:ext cx="6096000" cy="3429000"/>
          </a:xfrm>
          <a:ln/>
        </p:spPr>
      </p:sp>
      <p:sp>
        <p:nvSpPr>
          <p:cNvPr id="126979"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900820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CEF99-6A27-4E19-B866-70A4083BB81D}" type="slidenum">
              <a:rPr lang="en-US" altLang="ja-JP"/>
              <a:pPr/>
              <a:t>79</a:t>
            </a:fld>
            <a:endParaRPr lang="en-US" altLang="ja-JP"/>
          </a:p>
        </p:txBody>
      </p:sp>
      <p:sp>
        <p:nvSpPr>
          <p:cNvPr id="129026" name="Rectangle 2"/>
          <p:cNvSpPr>
            <a:spLocks noGrp="1" noRot="1" noChangeAspect="1" noChangeArrowheads="1" noTextEdit="1"/>
          </p:cNvSpPr>
          <p:nvPr>
            <p:ph type="sldImg"/>
          </p:nvPr>
        </p:nvSpPr>
        <p:spPr>
          <a:xfrm>
            <a:off x="381000" y="685800"/>
            <a:ext cx="6096000" cy="3429000"/>
          </a:xfrm>
          <a:ln/>
        </p:spPr>
      </p:sp>
      <p:sp>
        <p:nvSpPr>
          <p:cNvPr id="129027"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4063330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4B3D1-668B-4067-B1A9-E8A2424C7283}" type="slidenum">
              <a:rPr lang="en-US" altLang="ja-JP"/>
              <a:pPr/>
              <a:t>80</a:t>
            </a:fld>
            <a:endParaRPr lang="en-US" altLang="ja-JP"/>
          </a:p>
        </p:txBody>
      </p:sp>
      <p:sp>
        <p:nvSpPr>
          <p:cNvPr id="131074" name="Rectangle 2"/>
          <p:cNvSpPr>
            <a:spLocks noGrp="1" noRot="1" noChangeAspect="1" noChangeArrowheads="1" noTextEdit="1"/>
          </p:cNvSpPr>
          <p:nvPr>
            <p:ph type="sldImg"/>
          </p:nvPr>
        </p:nvSpPr>
        <p:spPr>
          <a:xfrm>
            <a:off x="381000" y="685800"/>
            <a:ext cx="6096000" cy="3429000"/>
          </a:xfrm>
          <a:ln/>
        </p:spPr>
      </p:sp>
      <p:sp>
        <p:nvSpPr>
          <p:cNvPr id="131075"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253755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51907-A097-411D-AD39-925CE38A1C8B}" type="slidenum">
              <a:rPr lang="en-US" altLang="ja-JP"/>
              <a:pPr/>
              <a:t>81</a:t>
            </a:fld>
            <a:endParaRPr lang="en-US" altLang="ja-JP"/>
          </a:p>
        </p:txBody>
      </p:sp>
      <p:sp>
        <p:nvSpPr>
          <p:cNvPr id="133122" name="Rectangle 2"/>
          <p:cNvSpPr>
            <a:spLocks noGrp="1" noRot="1" noChangeAspect="1" noChangeArrowheads="1" noTextEdit="1"/>
          </p:cNvSpPr>
          <p:nvPr>
            <p:ph type="sldImg"/>
          </p:nvPr>
        </p:nvSpPr>
        <p:spPr>
          <a:xfrm>
            <a:off x="381000" y="685800"/>
            <a:ext cx="6096000" cy="3429000"/>
          </a:xfrm>
          <a:ln/>
        </p:spPr>
      </p:sp>
      <p:sp>
        <p:nvSpPr>
          <p:cNvPr id="133123"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294532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7908B-BAFA-4373-964F-50368623E6AF}" type="slidenum">
              <a:rPr lang="en-US" altLang="ja-JP"/>
              <a:pPr/>
              <a:t>82</a:t>
            </a:fld>
            <a:endParaRPr lang="en-US" altLang="ja-JP"/>
          </a:p>
        </p:txBody>
      </p:sp>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204010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569B2-EFF0-46CB-9CF2-8CE45E3C6D04}" type="slidenum">
              <a:rPr lang="en-US" altLang="ja-JP"/>
              <a:pPr/>
              <a:t>83</a:t>
            </a:fld>
            <a:endParaRPr lang="en-US" altLang="ja-JP"/>
          </a:p>
        </p:txBody>
      </p:sp>
      <p:sp>
        <p:nvSpPr>
          <p:cNvPr id="137218" name="Rectangle 2"/>
          <p:cNvSpPr>
            <a:spLocks noGrp="1" noRot="1" noChangeAspect="1" noChangeArrowheads="1" noTextEdit="1"/>
          </p:cNvSpPr>
          <p:nvPr>
            <p:ph type="sldImg"/>
          </p:nvPr>
        </p:nvSpPr>
        <p:spPr>
          <a:xfrm>
            <a:off x="381000" y="685800"/>
            <a:ext cx="6096000" cy="3429000"/>
          </a:xfrm>
          <a:ln/>
        </p:spPr>
      </p:sp>
      <p:sp>
        <p:nvSpPr>
          <p:cNvPr id="137219"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1957932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03FE6-DEDF-4DC4-9B76-DB5BE7597065}" type="slidenum">
              <a:rPr lang="en-US" altLang="ja-JP"/>
              <a:pPr/>
              <a:t>84</a:t>
            </a:fld>
            <a:endParaRPr lang="en-US" altLang="ja-JP"/>
          </a:p>
        </p:txBody>
      </p:sp>
      <p:sp>
        <p:nvSpPr>
          <p:cNvPr id="139266" name="Rectangle 2"/>
          <p:cNvSpPr>
            <a:spLocks noGrp="1" noRot="1" noChangeAspect="1" noChangeArrowheads="1" noTextEdit="1"/>
          </p:cNvSpPr>
          <p:nvPr>
            <p:ph type="sldImg"/>
          </p:nvPr>
        </p:nvSpPr>
        <p:spPr>
          <a:xfrm>
            <a:off x="381000" y="685800"/>
            <a:ext cx="6096000" cy="3429000"/>
          </a:xfrm>
          <a:ln/>
        </p:spPr>
      </p:sp>
      <p:sp>
        <p:nvSpPr>
          <p:cNvPr id="139267"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74851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569B2-EFF0-46CB-9CF2-8CE45E3C6D04}" type="slidenum">
              <a:rPr lang="en-US" altLang="ja-JP"/>
              <a:pPr/>
              <a:t>53</a:t>
            </a:fld>
            <a:endParaRPr lang="en-US" altLang="ja-JP"/>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2153397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25E12-4C6C-4AC3-AF17-A56321F76396}" type="slidenum">
              <a:rPr lang="en-US" altLang="ja-JP"/>
              <a:pPr/>
              <a:t>85</a:t>
            </a:fld>
            <a:endParaRPr lang="en-US" altLang="ja-JP"/>
          </a:p>
        </p:txBody>
      </p:sp>
      <p:sp>
        <p:nvSpPr>
          <p:cNvPr id="141314" name="Rectangle 2"/>
          <p:cNvSpPr>
            <a:spLocks noGrp="1" noRot="1" noChangeAspect="1" noChangeArrowheads="1" noTextEdit="1"/>
          </p:cNvSpPr>
          <p:nvPr>
            <p:ph type="sldImg"/>
          </p:nvPr>
        </p:nvSpPr>
        <p:spPr>
          <a:xfrm>
            <a:off x="381000" y="685800"/>
            <a:ext cx="6096000" cy="3429000"/>
          </a:xfrm>
          <a:ln/>
        </p:spPr>
      </p:sp>
      <p:sp>
        <p:nvSpPr>
          <p:cNvPr id="141315"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51169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D7667-D01B-4AA2-9CF7-E8AB135DAE5B}" type="slidenum">
              <a:rPr lang="en-US" altLang="ja-JP"/>
              <a:pPr/>
              <a:t>86</a:t>
            </a:fld>
            <a:endParaRPr lang="en-US" altLang="ja-JP"/>
          </a:p>
        </p:txBody>
      </p:sp>
      <p:sp>
        <p:nvSpPr>
          <p:cNvPr id="143362" name="Rectangle 2"/>
          <p:cNvSpPr>
            <a:spLocks noGrp="1" noRot="1" noChangeAspect="1" noChangeArrowheads="1" noTextEdit="1"/>
          </p:cNvSpPr>
          <p:nvPr>
            <p:ph type="sldImg"/>
          </p:nvPr>
        </p:nvSpPr>
        <p:spPr>
          <a:xfrm>
            <a:off x="381000" y="685800"/>
            <a:ext cx="6096000" cy="3429000"/>
          </a:xfrm>
          <a:ln/>
        </p:spPr>
      </p:sp>
      <p:sp>
        <p:nvSpPr>
          <p:cNvPr id="143363"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120525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A6EF7-AA8C-4683-97B1-DC38D9B9AD57}" type="slidenum">
              <a:rPr lang="en-US" altLang="ja-JP"/>
              <a:pPr/>
              <a:t>87</a:t>
            </a:fld>
            <a:endParaRPr lang="en-US" altLang="ja-JP"/>
          </a:p>
        </p:txBody>
      </p:sp>
      <p:sp>
        <p:nvSpPr>
          <p:cNvPr id="145410" name="Rectangle 2"/>
          <p:cNvSpPr>
            <a:spLocks noGrp="1" noRot="1" noChangeAspect="1" noChangeArrowheads="1" noTextEdit="1"/>
          </p:cNvSpPr>
          <p:nvPr>
            <p:ph type="sldImg"/>
          </p:nvPr>
        </p:nvSpPr>
        <p:spPr>
          <a:xfrm>
            <a:off x="381000" y="685800"/>
            <a:ext cx="6096000" cy="3429000"/>
          </a:xfrm>
          <a:ln/>
        </p:spPr>
      </p:sp>
      <p:sp>
        <p:nvSpPr>
          <p:cNvPr id="145411"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3480488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6689E-285A-43AA-9C15-2CC27EEE0B22}" type="slidenum">
              <a:rPr lang="en-US" altLang="ja-JP"/>
              <a:pPr/>
              <a:t>88</a:t>
            </a:fld>
            <a:endParaRPr lang="en-US" altLang="ja-JP"/>
          </a:p>
        </p:txBody>
      </p:sp>
      <p:sp>
        <p:nvSpPr>
          <p:cNvPr id="147458" name="Rectangle 2"/>
          <p:cNvSpPr>
            <a:spLocks noGrp="1" noRot="1" noChangeAspect="1" noChangeArrowheads="1" noTextEdit="1"/>
          </p:cNvSpPr>
          <p:nvPr>
            <p:ph type="sldImg"/>
          </p:nvPr>
        </p:nvSpPr>
        <p:spPr>
          <a:xfrm>
            <a:off x="381000" y="685800"/>
            <a:ext cx="6096000" cy="3429000"/>
          </a:xfrm>
          <a:ln/>
        </p:spPr>
      </p:sp>
      <p:sp>
        <p:nvSpPr>
          <p:cNvPr id="147459"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261296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451AA-D424-4E8F-B07C-EA07A1F45F63}" type="slidenum">
              <a:rPr lang="en-US" altLang="ja-JP"/>
              <a:pPr/>
              <a:t>89</a:t>
            </a:fld>
            <a:endParaRPr lang="en-US" altLang="ja-JP"/>
          </a:p>
        </p:txBody>
      </p:sp>
      <p:sp>
        <p:nvSpPr>
          <p:cNvPr id="149506" name="Rectangle 2"/>
          <p:cNvSpPr>
            <a:spLocks noGrp="1" noRot="1" noChangeAspect="1" noChangeArrowheads="1" noTextEdit="1"/>
          </p:cNvSpPr>
          <p:nvPr>
            <p:ph type="sldImg"/>
          </p:nvPr>
        </p:nvSpPr>
        <p:spPr>
          <a:xfrm>
            <a:off x="381000" y="685800"/>
            <a:ext cx="6096000" cy="3429000"/>
          </a:xfrm>
          <a:ln/>
        </p:spPr>
      </p:sp>
      <p:sp>
        <p:nvSpPr>
          <p:cNvPr id="149507"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3657467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388FD-D323-455B-A3D0-B5A33095A472}" type="slidenum">
              <a:rPr lang="en-US" altLang="ja-JP"/>
              <a:pPr/>
              <a:t>92</a:t>
            </a:fld>
            <a:endParaRPr lang="en-US" altLang="ja-JP"/>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2584419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09101-A5CD-4FA5-8CBF-26E28C81A180}" type="slidenum">
              <a:rPr lang="en-US" altLang="ja-JP"/>
              <a:pPr/>
              <a:t>93</a:t>
            </a:fld>
            <a:endParaRPr lang="en-US" altLang="ja-JP"/>
          </a:p>
        </p:txBody>
      </p:sp>
      <p:sp>
        <p:nvSpPr>
          <p:cNvPr id="153602" name="Rectangle 2"/>
          <p:cNvSpPr>
            <a:spLocks noGrp="1" noRot="1" noChangeAspect="1" noChangeArrowheads="1" noTextEdit="1"/>
          </p:cNvSpPr>
          <p:nvPr>
            <p:ph type="sldImg"/>
          </p:nvPr>
        </p:nvSpPr>
        <p:spPr>
          <a:xfrm>
            <a:off x="381000" y="685800"/>
            <a:ext cx="6096000" cy="3429000"/>
          </a:xfrm>
          <a:ln/>
        </p:spPr>
      </p:sp>
      <p:sp>
        <p:nvSpPr>
          <p:cNvPr id="153603"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364639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03FE6-DEDF-4DC4-9B76-DB5BE7597065}" type="slidenum">
              <a:rPr lang="en-US" altLang="ja-JP"/>
              <a:pPr/>
              <a:t>54</a:t>
            </a:fld>
            <a:endParaRPr lang="en-US" altLang="ja-JP"/>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252287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25E12-4C6C-4AC3-AF17-A56321F76396}" type="slidenum">
              <a:rPr lang="en-US" altLang="ja-JP"/>
              <a:pPr/>
              <a:t>55</a:t>
            </a:fld>
            <a:endParaRPr lang="en-US" altLang="ja-JP"/>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387483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若年性認知症とは一般に６５歳未満で発症した認知症のことを言います。</a:t>
            </a:r>
            <a:endParaRPr lang="en-US" altLang="ja-JP" dirty="0"/>
          </a:p>
          <a:p>
            <a:endParaRPr lang="en-US" altLang="ja-JP" dirty="0"/>
          </a:p>
          <a:p>
            <a:r>
              <a:rPr lang="ja-JP" altLang="en-US" dirty="0"/>
              <a:t>平成</a:t>
            </a:r>
            <a:r>
              <a:rPr lang="en-US" altLang="ja-JP" dirty="0"/>
              <a:t>21</a:t>
            </a:r>
            <a:r>
              <a:rPr lang="ja-JP" altLang="en-US" dirty="0"/>
              <a:t>年の調査では全国で</a:t>
            </a:r>
            <a:r>
              <a:rPr lang="en-US" altLang="ja-JP" dirty="0"/>
              <a:t>3</a:t>
            </a:r>
            <a:r>
              <a:rPr lang="ja-JP" altLang="en-US" dirty="0"/>
              <a:t>万７８００人いると推計されています。</a:t>
            </a:r>
            <a:endParaRPr lang="en-US" altLang="ja-JP" dirty="0"/>
          </a:p>
          <a:p>
            <a:r>
              <a:rPr lang="ja-JP" altLang="en-US" dirty="0"/>
              <a:t>近年若年性認知症への支援の状況が変わってきているとのことで今年度から３年間かけて全国的な調査が実施されます。</a:t>
            </a:r>
            <a:endParaRPr lang="en-US" altLang="ja-JP" dirty="0"/>
          </a:p>
          <a:p>
            <a:endParaRPr lang="en-US" altLang="ja-JP" dirty="0"/>
          </a:p>
          <a:p>
            <a:r>
              <a:rPr lang="ja-JP" altLang="en-US" dirty="0"/>
              <a:t>平成</a:t>
            </a:r>
            <a:r>
              <a:rPr lang="en-US" altLang="ja-JP" dirty="0"/>
              <a:t>21</a:t>
            </a:r>
            <a:r>
              <a:rPr lang="ja-JP" altLang="en-US" dirty="0"/>
              <a:t>年時点での原因疾患の内訳はグラフのとおりになっていて、脳血管性認知症の割合が多くなっています。</a:t>
            </a:r>
            <a:endParaRPr lang="en-US" altLang="ja-JP" dirty="0"/>
          </a:p>
          <a:p>
            <a:r>
              <a:rPr lang="ja-JP" altLang="en-US" dirty="0"/>
              <a:t>また、前頭側頭型認知症も高齢者に比べて高い割合になっています。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DC43C4E4-532B-4F78-980A-D5A553EEB6BE}" type="slidenum">
              <a:rPr kumimoji="1" lang="ja-JP" altLang="en-US" smtClean="0"/>
              <a:t>59</a:t>
            </a:fld>
            <a:endParaRPr kumimoji="1" lang="ja-JP" altLang="en-US"/>
          </a:p>
        </p:txBody>
      </p:sp>
    </p:spTree>
    <p:extLst>
      <p:ext uri="{BB962C8B-B14F-4D97-AF65-F5344CB8AC3E}">
        <p14:creationId xmlns:p14="http://schemas.microsoft.com/office/powerpoint/2010/main" val="378243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451AA-D424-4E8F-B07C-EA07A1F45F63}" type="slidenum">
              <a:rPr lang="en-US" altLang="ja-JP"/>
              <a:pPr/>
              <a:t>61</a:t>
            </a:fld>
            <a:endParaRPr lang="en-US" altLang="ja-JP"/>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150419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12682-123A-4CF4-ADE8-4D9240A78B45}" type="slidenum">
              <a:rPr lang="en-US" altLang="ja-JP"/>
              <a:pPr/>
              <a:t>72</a:t>
            </a:fld>
            <a:endParaRPr lang="en-US" altLang="ja-JP"/>
          </a:p>
        </p:txBody>
      </p:sp>
      <p:sp>
        <p:nvSpPr>
          <p:cNvPr id="114690" name="Rectangle 2"/>
          <p:cNvSpPr>
            <a:spLocks noGrp="1" noRot="1" noChangeAspect="1" noChangeArrowheads="1" noTextEdit="1"/>
          </p:cNvSpPr>
          <p:nvPr>
            <p:ph type="sldImg"/>
          </p:nvPr>
        </p:nvSpPr>
        <p:spPr>
          <a:xfrm>
            <a:off x="381000" y="685800"/>
            <a:ext cx="6096000" cy="3429000"/>
          </a:xfrm>
          <a:ln/>
        </p:spPr>
      </p:sp>
      <p:sp>
        <p:nvSpPr>
          <p:cNvPr id="114691"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102975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99D59-D5CA-4EC3-B2FF-B5ED38DA669A}" type="slidenum">
              <a:rPr lang="en-US" altLang="ja-JP"/>
              <a:pPr/>
              <a:t>73</a:t>
            </a:fld>
            <a:endParaRPr lang="en-US" altLang="ja-JP"/>
          </a:p>
        </p:txBody>
      </p:sp>
      <p:sp>
        <p:nvSpPr>
          <p:cNvPr id="116738" name="Rectangle 2"/>
          <p:cNvSpPr>
            <a:spLocks noGrp="1" noRot="1" noChangeAspect="1" noChangeArrowheads="1" noTextEdit="1"/>
          </p:cNvSpPr>
          <p:nvPr>
            <p:ph type="sldImg"/>
          </p:nvPr>
        </p:nvSpPr>
        <p:spPr>
          <a:xfrm>
            <a:off x="381000" y="685800"/>
            <a:ext cx="6096000" cy="3429000"/>
          </a:xfrm>
          <a:ln/>
        </p:spPr>
      </p:sp>
      <p:sp>
        <p:nvSpPr>
          <p:cNvPr id="116739"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213381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51450-C197-4847-B088-D709AC8F7B34}" type="slidenum">
              <a:rPr lang="en-US" altLang="ja-JP"/>
              <a:pPr/>
              <a:t>74</a:t>
            </a:fld>
            <a:endParaRPr lang="en-US" altLang="ja-JP"/>
          </a:p>
        </p:txBody>
      </p:sp>
      <p:sp>
        <p:nvSpPr>
          <p:cNvPr id="118786" name="Rectangle 2"/>
          <p:cNvSpPr>
            <a:spLocks noGrp="1" noRot="1" noChangeAspect="1" noChangeArrowheads="1" noTextEdit="1"/>
          </p:cNvSpPr>
          <p:nvPr>
            <p:ph type="sldImg"/>
          </p:nvPr>
        </p:nvSpPr>
        <p:spPr>
          <a:xfrm>
            <a:off x="381000" y="685800"/>
            <a:ext cx="6096000" cy="3429000"/>
          </a:xfrm>
          <a:ln/>
        </p:spPr>
      </p:sp>
      <p:sp>
        <p:nvSpPr>
          <p:cNvPr id="118787" name="Rectangle 3"/>
          <p:cNvSpPr>
            <a:spLocks noGrp="1" noChangeArrowheads="1"/>
          </p:cNvSpPr>
          <p:nvPr>
            <p:ph type="body" idx="1"/>
          </p:nvPr>
        </p:nvSpPr>
        <p:spPr>
          <a:xfrm>
            <a:off x="914400" y="4343400"/>
            <a:ext cx="5029200" cy="4114800"/>
          </a:xfrm>
        </p:spPr>
        <p:txBody>
          <a:bodyPr/>
          <a:lstStyle/>
          <a:p>
            <a:endParaRPr lang="ja-JP" altLang="ja-JP"/>
          </a:p>
        </p:txBody>
      </p:sp>
    </p:spTree>
    <p:extLst>
      <p:ext uri="{BB962C8B-B14F-4D97-AF65-F5344CB8AC3E}">
        <p14:creationId xmlns:p14="http://schemas.microsoft.com/office/powerpoint/2010/main" val="320569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F4552F4D-FAE8-4BE4-A32C-85FF2C54F3A7}"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B06B1F9-0DF5-46A3-A585-6E1F116D6535}"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8F2F6C4-58A6-4AB0-8EED-CC856305B738}"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914400" y="1981200"/>
            <a:ext cx="10363200" cy="4114800"/>
          </a:xfrm>
        </p:spPr>
        <p:txBody>
          <a:bodyPr/>
          <a:lstStyle/>
          <a:p>
            <a:endParaRPr lang="ja-JP" altLang="en-US"/>
          </a:p>
        </p:txBody>
      </p:sp>
      <p:sp>
        <p:nvSpPr>
          <p:cNvPr id="4" name="日付プレースホルダ 3"/>
          <p:cNvSpPr>
            <a:spLocks noGrp="1"/>
          </p:cNvSpPr>
          <p:nvPr>
            <p:ph type="dt" sz="half" idx="10"/>
          </p:nvPr>
        </p:nvSpPr>
        <p:spPr>
          <a:xfrm>
            <a:off x="914400" y="6248400"/>
            <a:ext cx="2540000" cy="45720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4165600" y="6248400"/>
            <a:ext cx="3860800" cy="45720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8737600" y="6248400"/>
            <a:ext cx="2540000" cy="457200"/>
          </a:xfrm>
        </p:spPr>
        <p:txBody>
          <a:bodyPr/>
          <a:lstStyle>
            <a:lvl1pPr>
              <a:defRPr/>
            </a:lvl1pPr>
          </a:lstStyle>
          <a:p>
            <a:fld id="{9F97A61D-FF0F-4518-9842-E81996BF569B}"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3257095-993D-404E-9B95-095D9E21FE8C}"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65DAC51-7B12-4495-941F-3C4C291EBDC9}"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0A150B7-4EF5-482C-A7E1-C32D96A11C98}"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C8A2D750-EE3F-495D-BA9C-678AA17C67BA}"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B3D12AFE-2D8D-41EA-B742-EA7B293119DD}"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8B47FBCD-F8EF-4453-AE75-CB190760A737}"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33A5682-DBD1-4B02-86E2-DCBC00E8EF85}"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1FB59392-5F1B-4886-A8DC-A9EB94B72DCC}"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22D5E5-BBFC-4718-B5B5-83898451D84C}"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toubyouki.sub.jp/blog/archives/2012/07/post_3072.htm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2286000"/>
            <a:ext cx="7772400" cy="1143000"/>
          </a:xfrm>
        </p:spPr>
        <p:txBody>
          <a:bodyPr/>
          <a:lstStyle/>
          <a:p>
            <a:r>
              <a:rPr lang="ja-JP" altLang="en-US"/>
              <a:t>認知症</a:t>
            </a:r>
          </a:p>
        </p:txBody>
      </p:sp>
      <p:sp>
        <p:nvSpPr>
          <p:cNvPr id="2051" name="Rectangle 3"/>
          <p:cNvSpPr>
            <a:spLocks noGrp="1" noChangeArrowheads="1"/>
          </p:cNvSpPr>
          <p:nvPr>
            <p:ph type="subTitle" idx="1"/>
          </p:nvPr>
        </p:nvSpPr>
        <p:spPr/>
        <p:txBody>
          <a:bodyPr/>
          <a:lstStyle/>
          <a:p>
            <a:endParaRPr lang="ja-JP" altLang="ja-JP"/>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ja-JP" altLang="en-US"/>
              <a:t>健康な人の老化　２</a:t>
            </a:r>
          </a:p>
        </p:txBody>
      </p:sp>
      <p:sp>
        <p:nvSpPr>
          <p:cNvPr id="104451" name="Rectangle 3"/>
          <p:cNvSpPr>
            <a:spLocks noGrp="1" noChangeArrowheads="1"/>
          </p:cNvSpPr>
          <p:nvPr>
            <p:ph type="body" idx="1"/>
          </p:nvPr>
        </p:nvSpPr>
        <p:spPr>
          <a:xfrm>
            <a:off x="2209800" y="1981200"/>
            <a:ext cx="5334000" cy="4114800"/>
          </a:xfrm>
        </p:spPr>
        <p:txBody>
          <a:bodyPr/>
          <a:lstStyle/>
          <a:p>
            <a:r>
              <a:rPr lang="ja-JP" altLang="en-US"/>
              <a:t>骨（閉経後の骨粗鬆症）</a:t>
            </a:r>
            <a:br>
              <a:rPr lang="ja-JP" altLang="en-US"/>
            </a:br>
            <a:r>
              <a:rPr lang="ja-JP" altLang="en-US"/>
              <a:t>　「個人個人では必ずしもそうではない」</a:t>
            </a:r>
            <a:br>
              <a:rPr lang="ja-JP" altLang="en-US"/>
            </a:br>
            <a:endParaRPr lang="ja-JP" altLang="en-US"/>
          </a:p>
          <a:p>
            <a:r>
              <a:rPr lang="ja-JP" altLang="en-US"/>
              <a:t>知的レベル</a:t>
            </a:r>
            <a:br>
              <a:rPr lang="ja-JP" altLang="en-US"/>
            </a:br>
            <a:r>
              <a:rPr lang="ja-JP" altLang="en-US"/>
              <a:t>　短期記憶↓　性格尖鋭化</a:t>
            </a:r>
            <a:br>
              <a:rPr lang="ja-JP" altLang="en-US"/>
            </a:br>
            <a:r>
              <a:rPr lang="ja-JP" altLang="en-US"/>
              <a:t>　語彙↑　総合判断力↑</a:t>
            </a:r>
          </a:p>
        </p:txBody>
      </p:sp>
      <p:pic>
        <p:nvPicPr>
          <p:cNvPr id="104452" name="Picture 4" descr="femorcut1"/>
          <p:cNvPicPr>
            <a:picLocks noChangeAspect="1" noChangeArrowheads="1"/>
          </p:cNvPicPr>
          <p:nvPr/>
        </p:nvPicPr>
        <p:blipFill>
          <a:blip r:embed="rId2"/>
          <a:srcRect/>
          <a:stretch>
            <a:fillRect/>
          </a:stretch>
        </p:blipFill>
        <p:spPr bwMode="auto">
          <a:xfrm>
            <a:off x="7772400" y="2362200"/>
            <a:ext cx="2705100" cy="3810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骨密度曲線0707"/>
          <p:cNvPicPr>
            <a:picLocks noChangeAspect="1" noChangeArrowheads="1"/>
          </p:cNvPicPr>
          <p:nvPr/>
        </p:nvPicPr>
        <p:blipFill>
          <a:blip r:embed="rId2"/>
          <a:srcRect/>
          <a:stretch>
            <a:fillRect/>
          </a:stretch>
        </p:blipFill>
        <p:spPr bwMode="auto">
          <a:xfrm>
            <a:off x="1847850" y="190500"/>
            <a:ext cx="8496300" cy="6477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ja-JP" altLang="en-US"/>
              <a:t>健康な人の老化　３</a:t>
            </a:r>
          </a:p>
        </p:txBody>
      </p:sp>
      <p:sp>
        <p:nvSpPr>
          <p:cNvPr id="106499" name="Rectangle 3"/>
          <p:cNvSpPr>
            <a:spLocks noGrp="1" noChangeArrowheads="1"/>
          </p:cNvSpPr>
          <p:nvPr>
            <p:ph type="body" idx="1"/>
          </p:nvPr>
        </p:nvSpPr>
        <p:spPr/>
        <p:txBody>
          <a:bodyPr/>
          <a:lstStyle/>
          <a:p>
            <a:r>
              <a:rPr lang="ja-JP" altLang="en-US"/>
              <a:t>運動神経　刺激伝導速度↓</a:t>
            </a:r>
          </a:p>
          <a:p>
            <a:r>
              <a:rPr lang="ja-JP" altLang="en-US"/>
              <a:t>視力↓</a:t>
            </a:r>
          </a:p>
          <a:p>
            <a:r>
              <a:rPr lang="ja-JP" altLang="en-US"/>
              <a:t>聴力↓　　高音域</a:t>
            </a:r>
          </a:p>
          <a:p>
            <a:r>
              <a:rPr lang="ja-JP" altLang="en-US"/>
              <a:t>味覚・嗅覚↓　甘味</a:t>
            </a:r>
          </a:p>
          <a:p>
            <a:r>
              <a:rPr lang="ja-JP" altLang="en-US"/>
              <a:t>排泄機能　　頻尿　　便秘</a:t>
            </a:r>
          </a:p>
          <a:p>
            <a:r>
              <a:rPr lang="ja-JP" altLang="en-US"/>
              <a:t>睡眠　入眠障害　　中途覚醒回数、時間↑</a:t>
            </a:r>
            <a:br>
              <a:rPr lang="ja-JP" altLang="en-US"/>
            </a:br>
            <a:r>
              <a:rPr lang="ja-JP" altLang="en-US"/>
              <a:t>　　　　深睡眠↓</a:t>
            </a:r>
          </a:p>
        </p:txBody>
      </p:sp>
      <p:pic>
        <p:nvPicPr>
          <p:cNvPr id="106500" name="Picture 4" descr="EyeAngl1"/>
          <p:cNvPicPr>
            <a:picLocks noChangeAspect="1" noChangeArrowheads="1"/>
          </p:cNvPicPr>
          <p:nvPr/>
        </p:nvPicPr>
        <p:blipFill>
          <a:blip r:embed="rId2"/>
          <a:srcRect/>
          <a:stretch>
            <a:fillRect/>
          </a:stretch>
        </p:blipFill>
        <p:spPr bwMode="auto">
          <a:xfrm>
            <a:off x="7620001" y="1600200"/>
            <a:ext cx="2843213" cy="32321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高齢人口動態"/>
          <p:cNvPicPr>
            <a:picLocks noChangeAspect="1" noChangeArrowheads="1"/>
          </p:cNvPicPr>
          <p:nvPr/>
        </p:nvPicPr>
        <p:blipFill>
          <a:blip r:embed="rId2"/>
          <a:srcRect/>
          <a:stretch>
            <a:fillRect/>
          </a:stretch>
        </p:blipFill>
        <p:spPr bwMode="auto">
          <a:xfrm>
            <a:off x="1524000" y="387350"/>
            <a:ext cx="9144000" cy="60833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1631504" y="2492896"/>
          <a:ext cx="4608512"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nvGraphicFramePr>
        <p:xfrm>
          <a:off x="5591944" y="2564904"/>
          <a:ext cx="4842994"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5"/>
          <p:cNvSpPr>
            <a:spLocks noGrp="1"/>
          </p:cNvSpPr>
          <p:nvPr>
            <p:ph type="title"/>
          </p:nvPr>
        </p:nvSpPr>
        <p:spPr/>
        <p:txBody>
          <a:bodyPr>
            <a:normAutofit/>
          </a:bodyPr>
          <a:lstStyle/>
          <a:p>
            <a:r>
              <a:rPr kumimoji="1" lang="ja-JP" altLang="en-US" dirty="0"/>
              <a:t>福井地域の将来人口予測</a:t>
            </a:r>
          </a:p>
        </p:txBody>
      </p:sp>
      <p:sp>
        <p:nvSpPr>
          <p:cNvPr id="9" name="正方形/長方形 8"/>
          <p:cNvSpPr/>
          <p:nvPr/>
        </p:nvSpPr>
        <p:spPr>
          <a:xfrm>
            <a:off x="5303913" y="6277962"/>
            <a:ext cx="5184576" cy="369332"/>
          </a:xfrm>
          <a:prstGeom prst="rect">
            <a:avLst/>
          </a:prstGeom>
        </p:spPr>
        <p:txBody>
          <a:bodyPr wrap="square">
            <a:spAutoFit/>
          </a:bodyPr>
          <a:lstStyle/>
          <a:p>
            <a:r>
              <a:rPr lang="ja-JP" altLang="ja-JP" sz="1800" dirty="0">
                <a:solidFill>
                  <a:prstClr val="black"/>
                </a:solidFill>
                <a:latin typeface="Arial" pitchFamily="34" charset="0"/>
              </a:rPr>
              <a:t>『日本の地域別将来推計人口』（平成</a:t>
            </a:r>
            <a:r>
              <a:rPr lang="en-US" altLang="ja-JP" sz="1800" dirty="0">
                <a:solidFill>
                  <a:prstClr val="black"/>
                </a:solidFill>
                <a:latin typeface="Arial" pitchFamily="34" charset="0"/>
              </a:rPr>
              <a:t>25</a:t>
            </a:r>
            <a:r>
              <a:rPr lang="ja-JP" altLang="ja-JP" sz="1800" dirty="0">
                <a:solidFill>
                  <a:prstClr val="black"/>
                </a:solidFill>
                <a:latin typeface="Arial" pitchFamily="34" charset="0"/>
              </a:rPr>
              <a:t>年３月推計）</a:t>
            </a:r>
            <a:endParaRPr lang="ja-JP" altLang="en-US" sz="1800" dirty="0">
              <a:solidFill>
                <a:prstClr val="black"/>
              </a:solidFill>
              <a:latin typeface="Arial" pitchFamily="34" charset="0"/>
            </a:endParaRPr>
          </a:p>
        </p:txBody>
      </p:sp>
      <p:sp>
        <p:nvSpPr>
          <p:cNvPr id="2" name="正方形/長方形 1"/>
          <p:cNvSpPr/>
          <p:nvPr/>
        </p:nvSpPr>
        <p:spPr>
          <a:xfrm>
            <a:off x="1487489" y="6271096"/>
            <a:ext cx="3877985" cy="369332"/>
          </a:xfrm>
          <a:prstGeom prst="rect">
            <a:avLst/>
          </a:prstGeom>
        </p:spPr>
        <p:txBody>
          <a:bodyPr wrap="none">
            <a:spAutoFit/>
          </a:bodyPr>
          <a:lstStyle/>
          <a:p>
            <a:r>
              <a:rPr lang="ja-JP" altLang="en-US" sz="1800" dirty="0">
                <a:solidFill>
                  <a:prstClr val="black"/>
                </a:solidFill>
                <a:latin typeface="Arial" pitchFamily="34" charset="0"/>
              </a:rPr>
              <a:t>資料：国立社会保障・人口問題研究所</a:t>
            </a:r>
          </a:p>
        </p:txBody>
      </p:sp>
      <p:sp>
        <p:nvSpPr>
          <p:cNvPr id="3" name="テキスト ボックス 2"/>
          <p:cNvSpPr txBox="1"/>
          <p:nvPr/>
        </p:nvSpPr>
        <p:spPr>
          <a:xfrm>
            <a:off x="3071665" y="2060848"/>
            <a:ext cx="877163" cy="369332"/>
          </a:xfrm>
          <a:prstGeom prst="rect">
            <a:avLst/>
          </a:prstGeom>
          <a:noFill/>
        </p:spPr>
        <p:txBody>
          <a:bodyPr wrap="none" rtlCol="0">
            <a:spAutoFit/>
          </a:bodyPr>
          <a:lstStyle/>
          <a:p>
            <a:r>
              <a:rPr lang="ja-JP" altLang="en-US" sz="1800" dirty="0">
                <a:solidFill>
                  <a:prstClr val="black"/>
                </a:solidFill>
                <a:latin typeface="Arial" pitchFamily="34" charset="0"/>
              </a:rPr>
              <a:t>福井市</a:t>
            </a:r>
          </a:p>
        </p:txBody>
      </p:sp>
      <p:sp>
        <p:nvSpPr>
          <p:cNvPr id="7" name="テキスト ボックス 6"/>
          <p:cNvSpPr txBox="1"/>
          <p:nvPr/>
        </p:nvSpPr>
        <p:spPr>
          <a:xfrm>
            <a:off x="7457620" y="2060848"/>
            <a:ext cx="877163" cy="369332"/>
          </a:xfrm>
          <a:prstGeom prst="rect">
            <a:avLst/>
          </a:prstGeom>
          <a:noFill/>
        </p:spPr>
        <p:txBody>
          <a:bodyPr wrap="none" rtlCol="0">
            <a:spAutoFit/>
          </a:bodyPr>
          <a:lstStyle/>
          <a:p>
            <a:r>
              <a:rPr lang="ja-JP" altLang="en-US" sz="1800" dirty="0">
                <a:solidFill>
                  <a:prstClr val="black"/>
                </a:solidFill>
                <a:latin typeface="Arial" pitchFamily="34" charset="0"/>
              </a:rPr>
              <a:t>大野市</a:t>
            </a:r>
          </a:p>
        </p:txBody>
      </p:sp>
    </p:spTree>
    <p:extLst>
      <p:ext uri="{BB962C8B-B14F-4D97-AF65-F5344CB8AC3E}">
        <p14:creationId xmlns:p14="http://schemas.microsoft.com/office/powerpoint/2010/main" val="370106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76668" y="211629"/>
            <a:ext cx="6597351" cy="6695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52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4000" y="-294620"/>
            <a:ext cx="349326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ja-JP" altLang="ja-JP" sz="1800">
                <a:solidFill>
                  <a:prstClr val="black"/>
                </a:solidFill>
                <a:latin typeface="Arial" pitchFamily="34" charset="0"/>
                <a:cs typeface="ＭＳ Ｐゴシック" pitchFamily="50" charset="-128"/>
              </a:rPr>
              <a:t>  </a:t>
            </a:r>
            <a:endParaRPr lang="ja-JP" altLang="ja-JP" sz="17700">
              <a:solidFill>
                <a:prstClr val="black"/>
              </a:solidFill>
              <a:latin typeface="Arial" pitchFamily="34" charset="0"/>
              <a:cs typeface="ＭＳ Ｐゴシック" pitchFamily="50" charset="-128"/>
            </a:endParaRPr>
          </a:p>
          <a:p>
            <a:pPr eaLnBrk="0" hangingPunct="0"/>
            <a:r>
              <a:rPr lang="ja-JP" altLang="ja-JP" sz="1000">
                <a:solidFill>
                  <a:prstClr val="black"/>
                </a:solidFill>
                <a:latin typeface="Arial"/>
                <a:cs typeface="ＭＳ Ｐゴシック" pitchFamily="50" charset="-128"/>
              </a:rPr>
              <a:t> </a:t>
            </a:r>
            <a:endParaRPr lang="ja-JP" altLang="ja-JP" sz="800">
              <a:solidFill>
                <a:prstClr val="black"/>
              </a:solidFill>
              <a:latin typeface="Arial" pitchFamily="34" charset="0"/>
              <a:cs typeface="ＭＳ Ｐゴシック" pitchFamily="50" charset="-128"/>
            </a:endParaRPr>
          </a:p>
          <a:p>
            <a:pPr eaLnBrk="0" hangingPunct="0"/>
            <a:r>
              <a:rPr lang="ja-JP" altLang="ja-JP" sz="800">
                <a:solidFill>
                  <a:srgbClr val="595959"/>
                </a:solidFill>
                <a:latin typeface="MS UI Gothic" pitchFamily="50" charset="-128"/>
                <a:ea typeface="MS UI Gothic" pitchFamily="50" charset="-128"/>
                <a:cs typeface="ＭＳ Ｐゴシック" pitchFamily="50" charset="-128"/>
              </a:rPr>
              <a:t>ＨＡＭＵの、先端巨大症って何とかならんか！</a:t>
            </a:r>
            <a:r>
              <a:rPr lang="ja-JP" altLang="en-US" sz="800">
                <a:solidFill>
                  <a:srgbClr val="595959"/>
                </a:solidFill>
                <a:latin typeface="Verdana" pitchFamily="34" charset="0"/>
                <a:cs typeface="ＭＳ Ｐゴシック" pitchFamily="50" charset="-128"/>
              </a:rPr>
              <a:t> </a:t>
            </a:r>
            <a:r>
              <a:rPr lang="en-US" altLang="ja-JP" sz="800">
                <a:solidFill>
                  <a:srgbClr val="595959"/>
                </a:solidFill>
                <a:latin typeface="Verdana" pitchFamily="34" charset="0"/>
                <a:cs typeface="ＭＳ Ｐゴシック" pitchFamily="50" charset="-128"/>
              </a:rPr>
              <a:t>: </a:t>
            </a:r>
            <a:r>
              <a:rPr lang="ja-JP" altLang="en-US" sz="800">
                <a:solidFill>
                  <a:srgbClr val="595959"/>
                </a:solidFill>
                <a:latin typeface="MS UI Gothic" pitchFamily="50" charset="-128"/>
                <a:ea typeface="MS UI Gothic" pitchFamily="50" charset="-128"/>
                <a:cs typeface="ＭＳ Ｐゴシック" pitchFamily="50" charset="-128"/>
              </a:rPr>
              <a:t>健康格差縮小の本筋は</a:t>
            </a:r>
            <a:endParaRPr lang="ja-JP" altLang="en-US" sz="800">
              <a:solidFill>
                <a:prstClr val="black"/>
              </a:solidFill>
              <a:latin typeface="Arial" pitchFamily="34" charset="0"/>
              <a:cs typeface="ＭＳ Ｐゴシック" pitchFamily="50" charset="-128"/>
            </a:endParaRPr>
          </a:p>
          <a:p>
            <a:pPr eaLnBrk="0" hangingPunct="0"/>
            <a:r>
              <a:rPr lang="en-US" altLang="ja-JP" sz="800">
                <a:solidFill>
                  <a:srgbClr val="595959"/>
                </a:solidFill>
                <a:latin typeface="Verdana" pitchFamily="34" charset="0"/>
                <a:cs typeface="ＭＳ Ｐゴシック" pitchFamily="50" charset="-128"/>
                <a:hlinkClick r:id="rId2"/>
              </a:rPr>
              <a:t>http://toubyouki.sub.jp/blog/archives/2012/07/post_3072.html</a:t>
            </a:r>
            <a:endParaRPr lang="en-US" altLang="ja-JP" sz="800">
              <a:solidFill>
                <a:prstClr val="black"/>
              </a:solidFill>
              <a:latin typeface="Arial" pitchFamily="34" charset="0"/>
              <a:cs typeface="ＭＳ Ｐゴシック" pitchFamily="50" charset="-128"/>
            </a:endParaRPr>
          </a:p>
          <a:p>
            <a:pPr eaLnBrk="0" hangingPunct="0"/>
            <a:r>
              <a:rPr lang="ja-JP" altLang="en-US" sz="800">
                <a:solidFill>
                  <a:srgbClr val="595959"/>
                </a:solidFill>
                <a:latin typeface="MS UI Gothic" pitchFamily="50" charset="-128"/>
                <a:ea typeface="MS UI Gothic" pitchFamily="50" charset="-128"/>
                <a:cs typeface="ＭＳ Ｐゴシック" pitchFamily="50" charset="-128"/>
              </a:rPr>
              <a:t>画面の領域の取り込み日時</a:t>
            </a:r>
            <a:r>
              <a:rPr lang="en-US" altLang="ja-JP" sz="800">
                <a:solidFill>
                  <a:srgbClr val="595959"/>
                </a:solidFill>
                <a:latin typeface="Verdana" pitchFamily="34" charset="0"/>
                <a:cs typeface="ＭＳ Ｐゴシック" pitchFamily="50" charset="-128"/>
              </a:rPr>
              <a:t>: 2014/06/05 16:36</a:t>
            </a:r>
            <a:endParaRPr lang="en-US" altLang="ja-JP" sz="800">
              <a:solidFill>
                <a:prstClr val="black"/>
              </a:solidFill>
              <a:latin typeface="Arial" pitchFamily="34" charset="0"/>
              <a:cs typeface="ＭＳ Ｐゴシック" pitchFamily="50" charset="-128"/>
            </a:endParaRPr>
          </a:p>
          <a:p>
            <a:pPr eaLnBrk="0" hangingPunct="0"/>
            <a:r>
              <a:rPr lang="en-US" altLang="ja-JP" sz="1000">
                <a:solidFill>
                  <a:prstClr val="black"/>
                </a:solidFill>
                <a:latin typeface="Arial"/>
                <a:cs typeface="ＭＳ Ｐゴシック" pitchFamily="50" charset="-128"/>
              </a:rPr>
              <a:t> </a:t>
            </a:r>
            <a:endParaRPr lang="en-US" altLang="ja-JP" sz="17700">
              <a:solidFill>
                <a:prstClr val="black"/>
              </a:solidFill>
              <a:latin typeface="Arial" pitchFamily="34" charset="0"/>
              <a:cs typeface="ＭＳ Ｐゴシック" pitchFamily="50" charset="-128"/>
            </a:endParaRPr>
          </a:p>
        </p:txBody>
      </p:sp>
      <p:pic>
        <p:nvPicPr>
          <p:cNvPr id="1026" name="Picture 2" descr="自動生成された代替テキスト: （年）&#10;90&#10;男性&#10;179・55&#10;」到－匠ヨ&#10;86.30&#10;女性&#10;73.62&#10;■平均斉命&#10;Iu・68年&#10;■健康寿命&#10;《日常生活に制限のない期間1&#10;く■―参平均寿命と健康寿命の差&#10;（資料平均寿命〔平成22年）は、厚生労．省「平成22年完全生命表」&#10;健康寿命（平成22年）は，厚生労働科学研究費；粛助金「健康寿命における&#10;将来予測と生活’慣病対策の費用対効果に関する研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44824"/>
            <a:ext cx="9144000" cy="4756472"/>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4"/>
          <p:cNvSpPr>
            <a:spLocks noGrp="1"/>
          </p:cNvSpPr>
          <p:nvPr>
            <p:ph type="title"/>
          </p:nvPr>
        </p:nvSpPr>
        <p:spPr>
          <a:xfrm>
            <a:off x="1631504" y="188640"/>
            <a:ext cx="8784976" cy="1228998"/>
          </a:xfrm>
          <a:solidFill>
            <a:schemeClr val="bg1"/>
          </a:solidFill>
        </p:spPr>
        <p:txBody>
          <a:bodyPr/>
          <a:lstStyle/>
          <a:p>
            <a:r>
              <a:rPr kumimoji="1" lang="ja-JP" altLang="en-US" dirty="0"/>
              <a:t>日本の平均寿命と健康寿命</a:t>
            </a:r>
          </a:p>
        </p:txBody>
      </p:sp>
    </p:spTree>
    <p:extLst>
      <p:ext uri="{BB962C8B-B14F-4D97-AF65-F5344CB8AC3E}">
        <p14:creationId xmlns:p14="http://schemas.microsoft.com/office/powerpoint/2010/main" val="533849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1524000" y="274638"/>
            <a:ext cx="9036496" cy="1143000"/>
          </a:xfrm>
        </p:spPr>
        <p:txBody>
          <a:bodyPr>
            <a:normAutofit/>
          </a:bodyPr>
          <a:lstStyle/>
          <a:p>
            <a:r>
              <a:rPr kumimoji="1" lang="ja-JP" altLang="en-US" dirty="0"/>
              <a:t>日常に制限のない期間と寿命</a:t>
            </a:r>
            <a:br>
              <a:rPr lang="en-US" altLang="ja-JP" sz="2400" dirty="0"/>
            </a:br>
            <a:r>
              <a:rPr lang="ja-JP" altLang="en-US" sz="2400" dirty="0"/>
              <a:t>　　　　　　　　　　　　　　　　　　　　　　　　　　　　　　　　県別　</a:t>
            </a:r>
            <a:r>
              <a:rPr lang="ja-JP" altLang="en-US" sz="2400" dirty="0">
                <a:solidFill>
                  <a:prstClr val="black"/>
                </a:solidFill>
              </a:rPr>
              <a:t>平成</a:t>
            </a:r>
            <a:r>
              <a:rPr lang="en-US" altLang="ja-JP" sz="2400" dirty="0">
                <a:solidFill>
                  <a:prstClr val="black"/>
                </a:solidFill>
              </a:rPr>
              <a:t>22</a:t>
            </a:r>
            <a:r>
              <a:rPr lang="ja-JP" altLang="en-US" sz="2400" dirty="0">
                <a:solidFill>
                  <a:prstClr val="black"/>
                </a:solidFill>
              </a:rPr>
              <a:t>年</a:t>
            </a:r>
            <a:endParaRPr kumimoji="1" lang="ja-JP" altLang="en-US" dirty="0"/>
          </a:p>
        </p:txBody>
      </p:sp>
      <p:graphicFrame>
        <p:nvGraphicFramePr>
          <p:cNvPr id="14" name="コンテンツ プレースホルダー 13"/>
          <p:cNvGraphicFramePr>
            <a:graphicFrameLocks noGrp="1"/>
          </p:cNvGraphicFramePr>
          <p:nvPr>
            <p:ph idx="1"/>
          </p:nvPr>
        </p:nvGraphicFramePr>
        <p:xfrm>
          <a:off x="1919536" y="2924944"/>
          <a:ext cx="8229600" cy="2595880"/>
        </p:xfrm>
        <a:graphic>
          <a:graphicData uri="http://schemas.openxmlformats.org/drawingml/2006/table">
            <a:tbl>
              <a:tblPr firstRow="1" bandRow="1">
                <a:tableStyleId>{93296810-A885-4BE3-A3E7-6D5BEEA58F35}</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kumimoji="1" lang="ja-JP" altLang="en-US" dirty="0"/>
                        <a:t>全国平均</a:t>
                      </a:r>
                      <a:r>
                        <a:rPr kumimoji="1" lang="en-US" altLang="ja-JP" sz="1400" dirty="0"/>
                        <a:t>(</a:t>
                      </a:r>
                      <a:r>
                        <a:rPr kumimoji="1" lang="ja-JP" altLang="en-US" sz="1400" dirty="0"/>
                        <a:t>年齢</a:t>
                      </a:r>
                      <a:r>
                        <a:rPr kumimoji="1" lang="en-US" altLang="ja-JP" sz="1400" dirty="0"/>
                        <a:t>)</a:t>
                      </a:r>
                      <a:endParaRPr kumimoji="1" lang="ja-JP" altLang="en-US" sz="1400" dirty="0"/>
                    </a:p>
                  </a:txBody>
                  <a:tcPr/>
                </a:tc>
                <a:tc>
                  <a:txBody>
                    <a:bodyPr/>
                    <a:lstStyle/>
                    <a:p>
                      <a:pPr algn="ctr"/>
                      <a:r>
                        <a:rPr kumimoji="1" lang="en-US" altLang="ja-JP" dirty="0"/>
                        <a:t>70.42</a:t>
                      </a:r>
                      <a:endParaRPr kumimoji="1" lang="ja-JP" altLang="en-US" dirty="0"/>
                    </a:p>
                  </a:txBody>
                  <a:tcPr/>
                </a:tc>
                <a:tc>
                  <a:txBody>
                    <a:bodyPr/>
                    <a:lstStyle/>
                    <a:p>
                      <a:pPr algn="ctr"/>
                      <a:r>
                        <a:rPr kumimoji="1" lang="en-US" altLang="ja-JP" dirty="0"/>
                        <a:t>79.55</a:t>
                      </a:r>
                      <a:endParaRPr kumimoji="1" lang="ja-JP" altLang="en-US" dirty="0"/>
                    </a:p>
                  </a:txBody>
                  <a:tcPr/>
                </a:tc>
                <a:tc>
                  <a:txBody>
                    <a:bodyPr/>
                    <a:lstStyle/>
                    <a:p>
                      <a:pPr algn="ctr"/>
                      <a:r>
                        <a:rPr kumimoji="1" lang="en-US" altLang="ja-JP" dirty="0"/>
                        <a:t>73.62</a:t>
                      </a:r>
                      <a:endParaRPr kumimoji="1" lang="ja-JP" altLang="en-US" dirty="0"/>
                    </a:p>
                  </a:txBody>
                  <a:tcPr/>
                </a:tc>
                <a:tc>
                  <a:txBody>
                    <a:bodyPr/>
                    <a:lstStyle/>
                    <a:p>
                      <a:pPr algn="ctr"/>
                      <a:r>
                        <a:rPr kumimoji="1" lang="en-US" altLang="ja-JP" dirty="0"/>
                        <a:t>86.30</a:t>
                      </a:r>
                      <a:endParaRPr kumimoji="1" lang="ja-JP" altLang="en-US" dirty="0"/>
                    </a:p>
                  </a:txBody>
                  <a:tcPr/>
                </a:tc>
                <a:extLst>
                  <a:ext uri="{0D108BD9-81ED-4DB2-BD59-A6C34878D82A}">
                    <a16:rowId xmlns:a16="http://schemas.microsoft.com/office/drawing/2014/main" val="10000"/>
                  </a:ext>
                </a:extLst>
              </a:tr>
              <a:tr h="370840">
                <a:tc>
                  <a:txBody>
                    <a:bodyPr/>
                    <a:lstStyle/>
                    <a:p>
                      <a:r>
                        <a:rPr kumimoji="1" lang="ja-JP" altLang="en-US" dirty="0"/>
                        <a:t>大阪</a:t>
                      </a:r>
                      <a:endParaRPr kumimoji="1" lang="en-US" altLang="ja-JP" dirty="0"/>
                    </a:p>
                  </a:txBody>
                  <a:tcPr/>
                </a:tc>
                <a:tc>
                  <a:txBody>
                    <a:bodyPr/>
                    <a:lstStyle/>
                    <a:p>
                      <a:pPr algn="ctr"/>
                      <a:r>
                        <a:rPr kumimoji="1" lang="en-US" altLang="ja-JP" dirty="0"/>
                        <a:t>69.39(44</a:t>
                      </a:r>
                      <a:r>
                        <a:rPr kumimoji="1" lang="ja-JP" altLang="en-US" dirty="0"/>
                        <a:t>位</a:t>
                      </a:r>
                      <a:r>
                        <a:rPr kumimoji="1" lang="en-US" altLang="ja-JP" dirty="0"/>
                        <a:t>)</a:t>
                      </a:r>
                    </a:p>
                  </a:txBody>
                  <a:tcPr/>
                </a:tc>
                <a:tc>
                  <a:txBody>
                    <a:bodyPr/>
                    <a:lstStyle/>
                    <a:p>
                      <a:pPr algn="ctr"/>
                      <a:r>
                        <a:rPr kumimoji="1" lang="en-US" altLang="ja-JP" dirty="0"/>
                        <a:t>78.99(41</a:t>
                      </a:r>
                      <a:r>
                        <a:rPr kumimoji="1" lang="ja-JP" altLang="en-US" dirty="0"/>
                        <a:t>位</a:t>
                      </a:r>
                      <a:r>
                        <a:rPr kumimoji="1" lang="en-US" altLang="ja-JP" dirty="0"/>
                        <a:t>)</a:t>
                      </a:r>
                      <a:endParaRPr kumimoji="1" lang="ja-JP" altLang="en-US" dirty="0"/>
                    </a:p>
                  </a:txBody>
                  <a:tcPr/>
                </a:tc>
                <a:tc>
                  <a:txBody>
                    <a:bodyPr/>
                    <a:lstStyle/>
                    <a:p>
                      <a:pPr algn="ctr"/>
                      <a:r>
                        <a:rPr kumimoji="1" lang="en-US" altLang="ja-JP" dirty="0"/>
                        <a:t>72.55(45</a:t>
                      </a:r>
                      <a:r>
                        <a:rPr kumimoji="1" lang="ja-JP" altLang="en-US" dirty="0"/>
                        <a:t>位</a:t>
                      </a:r>
                      <a:r>
                        <a:rPr kumimoji="1" lang="en-US" altLang="ja-JP" dirty="0"/>
                        <a:t>)</a:t>
                      </a:r>
                      <a:endParaRPr kumimoji="1" lang="ja-JP" altLang="en-US" dirty="0"/>
                    </a:p>
                  </a:txBody>
                  <a:tcPr/>
                </a:tc>
                <a:tc>
                  <a:txBody>
                    <a:bodyPr/>
                    <a:lstStyle/>
                    <a:p>
                      <a:pPr algn="ctr"/>
                      <a:r>
                        <a:rPr kumimoji="1" lang="en-US" altLang="ja-JP" dirty="0"/>
                        <a:t>85.93(40</a:t>
                      </a:r>
                      <a:r>
                        <a:rPr kumimoji="1" lang="ja-JP" altLang="en-US" dirty="0"/>
                        <a:t>位</a:t>
                      </a:r>
                      <a:r>
                        <a:rPr kumimoji="1" lang="en-US" altLang="ja-JP" dirty="0"/>
                        <a:t>)</a:t>
                      </a:r>
                      <a:endParaRPr kumimoji="1" lang="ja-JP" altLang="en-US" dirty="0"/>
                    </a:p>
                  </a:txBody>
                  <a:tcPr/>
                </a:tc>
                <a:extLst>
                  <a:ext uri="{0D108BD9-81ED-4DB2-BD59-A6C34878D82A}">
                    <a16:rowId xmlns:a16="http://schemas.microsoft.com/office/drawing/2014/main" val="10001"/>
                  </a:ext>
                </a:extLst>
              </a:tr>
              <a:tr h="370840">
                <a:tc>
                  <a:txBody>
                    <a:bodyPr/>
                    <a:lstStyle/>
                    <a:p>
                      <a:r>
                        <a:rPr kumimoji="1" lang="ja-JP" altLang="en-US" dirty="0"/>
                        <a:t>兵庫</a:t>
                      </a:r>
                    </a:p>
                  </a:txBody>
                  <a:tcPr/>
                </a:tc>
                <a:tc>
                  <a:txBody>
                    <a:bodyPr/>
                    <a:lstStyle/>
                    <a:p>
                      <a:pPr algn="ctr"/>
                      <a:r>
                        <a:rPr kumimoji="1" lang="en-US" altLang="ja-JP" dirty="0"/>
                        <a:t>69.95(35)</a:t>
                      </a:r>
                      <a:endParaRPr kumimoji="1" lang="ja-JP" altLang="en-US" dirty="0"/>
                    </a:p>
                  </a:txBody>
                  <a:tcPr/>
                </a:tc>
                <a:tc>
                  <a:txBody>
                    <a:bodyPr/>
                    <a:lstStyle/>
                    <a:p>
                      <a:pPr algn="ctr"/>
                      <a:r>
                        <a:rPr kumimoji="1" lang="en-US" altLang="ja-JP" dirty="0"/>
                        <a:t>79.59(24)</a:t>
                      </a:r>
                      <a:endParaRPr kumimoji="1" lang="ja-JP" altLang="en-US" dirty="0"/>
                    </a:p>
                  </a:txBody>
                  <a:tcPr/>
                </a:tc>
                <a:tc>
                  <a:txBody>
                    <a:bodyPr/>
                    <a:lstStyle/>
                    <a:p>
                      <a:pPr algn="ctr"/>
                      <a:r>
                        <a:rPr kumimoji="1" lang="en-US" altLang="ja-JP" dirty="0"/>
                        <a:t>73.09(37)</a:t>
                      </a:r>
                      <a:endParaRPr kumimoji="1" lang="ja-JP" altLang="en-US" dirty="0"/>
                    </a:p>
                  </a:txBody>
                  <a:tcPr/>
                </a:tc>
                <a:tc>
                  <a:txBody>
                    <a:bodyPr/>
                    <a:lstStyle/>
                    <a:p>
                      <a:pPr algn="ctr"/>
                      <a:r>
                        <a:rPr kumimoji="1" lang="en-US" altLang="ja-JP" dirty="0"/>
                        <a:t>86.14(35)</a:t>
                      </a:r>
                      <a:endParaRPr kumimoji="1" lang="ja-JP" altLang="en-US" dirty="0"/>
                    </a:p>
                  </a:txBody>
                  <a:tcPr/>
                </a:tc>
                <a:extLst>
                  <a:ext uri="{0D108BD9-81ED-4DB2-BD59-A6C34878D82A}">
                    <a16:rowId xmlns:a16="http://schemas.microsoft.com/office/drawing/2014/main" val="10002"/>
                  </a:ext>
                </a:extLst>
              </a:tr>
              <a:tr h="370840">
                <a:tc>
                  <a:txBody>
                    <a:bodyPr/>
                    <a:lstStyle/>
                    <a:p>
                      <a:r>
                        <a:rPr kumimoji="1" lang="ja-JP" altLang="en-US" dirty="0"/>
                        <a:t>奈良</a:t>
                      </a:r>
                    </a:p>
                  </a:txBody>
                  <a:tcPr/>
                </a:tc>
                <a:tc>
                  <a:txBody>
                    <a:bodyPr/>
                    <a:lstStyle/>
                    <a:p>
                      <a:pPr algn="ctr"/>
                      <a:r>
                        <a:rPr kumimoji="1" lang="en-US" altLang="ja-JP" dirty="0"/>
                        <a:t>70.38(28)</a:t>
                      </a:r>
                      <a:endParaRPr kumimoji="1" lang="ja-JP" altLang="en-US" dirty="0"/>
                    </a:p>
                  </a:txBody>
                  <a:tcPr/>
                </a:tc>
                <a:tc>
                  <a:txBody>
                    <a:bodyPr/>
                    <a:lstStyle/>
                    <a:p>
                      <a:pPr algn="ctr"/>
                      <a:r>
                        <a:rPr kumimoji="1" lang="en-US" altLang="ja-JP" dirty="0"/>
                        <a:t>80.14(7)</a:t>
                      </a:r>
                      <a:endParaRPr kumimoji="1" lang="ja-JP" altLang="en-US" dirty="0"/>
                    </a:p>
                  </a:txBody>
                  <a:tcPr/>
                </a:tc>
                <a:tc>
                  <a:txBody>
                    <a:bodyPr/>
                    <a:lstStyle/>
                    <a:p>
                      <a:pPr algn="ctr"/>
                      <a:r>
                        <a:rPr kumimoji="1" lang="en-US" altLang="ja-JP" dirty="0"/>
                        <a:t>72.93(40)</a:t>
                      </a:r>
                      <a:endParaRPr kumimoji="1" lang="ja-JP" altLang="en-US" dirty="0"/>
                    </a:p>
                  </a:txBody>
                  <a:tcPr/>
                </a:tc>
                <a:tc>
                  <a:txBody>
                    <a:bodyPr/>
                    <a:lstStyle/>
                    <a:p>
                      <a:pPr algn="ctr"/>
                      <a:r>
                        <a:rPr kumimoji="1" lang="en-US" altLang="ja-JP" dirty="0"/>
                        <a:t>86.60(17)</a:t>
                      </a:r>
                      <a:endParaRPr kumimoji="1" lang="ja-JP" altLang="en-US" dirty="0"/>
                    </a:p>
                  </a:txBody>
                  <a:tcPr/>
                </a:tc>
                <a:extLst>
                  <a:ext uri="{0D108BD9-81ED-4DB2-BD59-A6C34878D82A}">
                    <a16:rowId xmlns:a16="http://schemas.microsoft.com/office/drawing/2014/main" val="10003"/>
                  </a:ext>
                </a:extLst>
              </a:tr>
              <a:tr h="370840">
                <a:tc>
                  <a:txBody>
                    <a:bodyPr/>
                    <a:lstStyle/>
                    <a:p>
                      <a:r>
                        <a:rPr kumimoji="1" lang="ja-JP" altLang="en-US" dirty="0"/>
                        <a:t>滋賀</a:t>
                      </a:r>
                    </a:p>
                  </a:txBody>
                  <a:tcPr/>
                </a:tc>
                <a:tc>
                  <a:txBody>
                    <a:bodyPr/>
                    <a:lstStyle/>
                    <a:p>
                      <a:pPr algn="ctr"/>
                      <a:r>
                        <a:rPr kumimoji="1" lang="en-US" altLang="ja-JP" dirty="0"/>
                        <a:t>70.67(18)</a:t>
                      </a:r>
                      <a:endParaRPr kumimoji="1" lang="ja-JP" altLang="en-US" dirty="0"/>
                    </a:p>
                  </a:txBody>
                  <a:tcPr/>
                </a:tc>
                <a:tc>
                  <a:txBody>
                    <a:bodyPr/>
                    <a:lstStyle/>
                    <a:p>
                      <a:pPr algn="ctr"/>
                      <a:r>
                        <a:rPr kumimoji="1" lang="en-US" altLang="ja-JP" dirty="0"/>
                        <a:t>80.58(2)</a:t>
                      </a:r>
                      <a:endParaRPr kumimoji="1" lang="ja-JP" altLang="en-US" dirty="0"/>
                    </a:p>
                  </a:txBody>
                  <a:tcPr/>
                </a:tc>
                <a:tc>
                  <a:txBody>
                    <a:bodyPr/>
                    <a:lstStyle/>
                    <a:p>
                      <a:pPr algn="ctr"/>
                      <a:r>
                        <a:rPr kumimoji="1" lang="en-US" altLang="ja-JP" dirty="0"/>
                        <a:t>72.37(47)</a:t>
                      </a:r>
                      <a:endParaRPr kumimoji="1" lang="ja-JP" altLang="en-US" dirty="0"/>
                    </a:p>
                  </a:txBody>
                  <a:tcPr/>
                </a:tc>
                <a:tc>
                  <a:txBody>
                    <a:bodyPr/>
                    <a:lstStyle/>
                    <a:p>
                      <a:pPr algn="ctr"/>
                      <a:r>
                        <a:rPr kumimoji="1" lang="en-US" altLang="ja-JP" dirty="0"/>
                        <a:t>86.69(12)</a:t>
                      </a:r>
                      <a:endParaRPr kumimoji="1" lang="ja-JP" altLang="en-US" dirty="0"/>
                    </a:p>
                  </a:txBody>
                  <a:tcPr/>
                </a:tc>
                <a:extLst>
                  <a:ext uri="{0D108BD9-81ED-4DB2-BD59-A6C34878D82A}">
                    <a16:rowId xmlns:a16="http://schemas.microsoft.com/office/drawing/2014/main" val="10004"/>
                  </a:ext>
                </a:extLst>
              </a:tr>
              <a:tr h="370840">
                <a:tc>
                  <a:txBody>
                    <a:bodyPr/>
                    <a:lstStyle/>
                    <a:p>
                      <a:r>
                        <a:rPr kumimoji="1" lang="ja-JP" altLang="en-US" dirty="0"/>
                        <a:t>和歌山</a:t>
                      </a:r>
                    </a:p>
                  </a:txBody>
                  <a:tcPr/>
                </a:tc>
                <a:tc>
                  <a:txBody>
                    <a:bodyPr/>
                    <a:lstStyle/>
                    <a:p>
                      <a:pPr algn="ctr"/>
                      <a:r>
                        <a:rPr kumimoji="1" lang="en-US" altLang="ja-JP" dirty="0"/>
                        <a:t>70.41(25)</a:t>
                      </a:r>
                      <a:endParaRPr kumimoji="1" lang="ja-JP" altLang="en-US" dirty="0"/>
                    </a:p>
                  </a:txBody>
                  <a:tcPr/>
                </a:tc>
                <a:tc>
                  <a:txBody>
                    <a:bodyPr/>
                    <a:lstStyle/>
                    <a:p>
                      <a:pPr algn="ctr"/>
                      <a:r>
                        <a:rPr kumimoji="1" lang="en-US" altLang="ja-JP" dirty="0"/>
                        <a:t>79.07(37)</a:t>
                      </a:r>
                      <a:endParaRPr kumimoji="1" lang="ja-JP" altLang="en-US" dirty="0"/>
                    </a:p>
                  </a:txBody>
                  <a:tcPr/>
                </a:tc>
                <a:tc>
                  <a:txBody>
                    <a:bodyPr/>
                    <a:lstStyle/>
                    <a:p>
                      <a:pPr algn="ctr"/>
                      <a:r>
                        <a:rPr kumimoji="1" lang="en-US" altLang="ja-JP" dirty="0"/>
                        <a:t>73.41(30)</a:t>
                      </a:r>
                      <a:endParaRPr kumimoji="1" lang="ja-JP" altLang="en-US" dirty="0"/>
                    </a:p>
                  </a:txBody>
                  <a:tcPr/>
                </a:tc>
                <a:tc>
                  <a:txBody>
                    <a:bodyPr/>
                    <a:lstStyle/>
                    <a:p>
                      <a:pPr algn="ctr"/>
                      <a:r>
                        <a:rPr kumimoji="1" lang="en-US" altLang="ja-JP" dirty="0"/>
                        <a:t>85.69(45)</a:t>
                      </a:r>
                      <a:endParaRPr kumimoji="1" lang="ja-JP" altLang="en-US" dirty="0"/>
                    </a:p>
                  </a:txBody>
                  <a:tcPr/>
                </a:tc>
                <a:extLst>
                  <a:ext uri="{0D108BD9-81ED-4DB2-BD59-A6C34878D82A}">
                    <a16:rowId xmlns:a16="http://schemas.microsoft.com/office/drawing/2014/main" val="10005"/>
                  </a:ext>
                </a:extLst>
              </a:tr>
              <a:tr h="370840">
                <a:tc>
                  <a:txBody>
                    <a:bodyPr/>
                    <a:lstStyle/>
                    <a:p>
                      <a:r>
                        <a:rPr kumimoji="1" lang="ja-JP" altLang="en-US" dirty="0"/>
                        <a:t>福井</a:t>
                      </a:r>
                    </a:p>
                  </a:txBody>
                  <a:tcPr/>
                </a:tc>
                <a:tc>
                  <a:txBody>
                    <a:bodyPr/>
                    <a:lstStyle/>
                    <a:p>
                      <a:pPr algn="ctr"/>
                      <a:r>
                        <a:rPr kumimoji="1" lang="en-US" altLang="ja-JP" dirty="0"/>
                        <a:t>71.11(8)</a:t>
                      </a:r>
                      <a:endParaRPr kumimoji="1" lang="ja-JP" altLang="en-US" dirty="0"/>
                    </a:p>
                  </a:txBody>
                  <a:tcPr/>
                </a:tc>
                <a:tc>
                  <a:txBody>
                    <a:bodyPr/>
                    <a:lstStyle/>
                    <a:p>
                      <a:pPr algn="ctr"/>
                      <a:r>
                        <a:rPr kumimoji="1" lang="en-US" altLang="ja-JP" dirty="0"/>
                        <a:t>80.47(3)</a:t>
                      </a:r>
                      <a:endParaRPr kumimoji="1" lang="ja-JP" altLang="en-US" dirty="0"/>
                    </a:p>
                  </a:txBody>
                  <a:tcPr/>
                </a:tc>
                <a:tc>
                  <a:txBody>
                    <a:bodyPr/>
                    <a:lstStyle/>
                    <a:p>
                      <a:pPr algn="ctr"/>
                      <a:r>
                        <a:rPr kumimoji="1" lang="en-US" altLang="ja-JP" dirty="0"/>
                        <a:t>74.49(11)</a:t>
                      </a:r>
                      <a:endParaRPr kumimoji="1" lang="ja-JP" altLang="en-US" dirty="0"/>
                    </a:p>
                  </a:txBody>
                  <a:tcPr/>
                </a:tc>
                <a:tc>
                  <a:txBody>
                    <a:bodyPr/>
                    <a:lstStyle/>
                    <a:p>
                      <a:pPr algn="ctr"/>
                      <a:r>
                        <a:rPr kumimoji="1" lang="en-US" altLang="ja-JP" dirty="0"/>
                        <a:t>86.94(7)</a:t>
                      </a:r>
                      <a:endParaRPr kumimoji="1" lang="ja-JP" altLang="en-US" dirty="0"/>
                    </a:p>
                  </a:txBody>
                  <a:tcPr/>
                </a:tc>
                <a:extLst>
                  <a:ext uri="{0D108BD9-81ED-4DB2-BD59-A6C34878D82A}">
                    <a16:rowId xmlns:a16="http://schemas.microsoft.com/office/drawing/2014/main" val="10006"/>
                  </a:ext>
                </a:extLst>
              </a:tr>
            </a:tbl>
          </a:graphicData>
        </a:graphic>
      </p:graphicFrame>
      <p:sp>
        <p:nvSpPr>
          <p:cNvPr id="15" name="テキスト ボックス 14"/>
          <p:cNvSpPr txBox="1"/>
          <p:nvPr/>
        </p:nvSpPr>
        <p:spPr>
          <a:xfrm>
            <a:off x="2711625" y="5805264"/>
            <a:ext cx="184731" cy="369332"/>
          </a:xfrm>
          <a:prstGeom prst="rect">
            <a:avLst/>
          </a:prstGeom>
          <a:noFill/>
        </p:spPr>
        <p:txBody>
          <a:bodyPr wrap="none" rtlCol="0">
            <a:spAutoFit/>
          </a:bodyPr>
          <a:lstStyle/>
          <a:p>
            <a:endParaRPr lang="ja-JP" altLang="en-US" sz="1800" dirty="0">
              <a:solidFill>
                <a:prstClr val="black"/>
              </a:solidFill>
              <a:latin typeface="Arial" pitchFamily="34" charset="0"/>
            </a:endParaRPr>
          </a:p>
        </p:txBody>
      </p:sp>
      <p:sp>
        <p:nvSpPr>
          <p:cNvPr id="17" name="テキスト ボックス 16"/>
          <p:cNvSpPr txBox="1"/>
          <p:nvPr/>
        </p:nvSpPr>
        <p:spPr>
          <a:xfrm>
            <a:off x="2088442" y="5548591"/>
            <a:ext cx="7992888" cy="1200329"/>
          </a:xfrm>
          <a:prstGeom prst="rect">
            <a:avLst/>
          </a:prstGeom>
          <a:noFill/>
        </p:spPr>
        <p:txBody>
          <a:bodyPr wrap="square" rtlCol="0">
            <a:spAutoFit/>
          </a:bodyPr>
          <a:lstStyle/>
          <a:p>
            <a:r>
              <a:rPr lang="ja-JP" altLang="en-US" sz="1800" dirty="0">
                <a:solidFill>
                  <a:prstClr val="black"/>
                </a:solidFill>
                <a:latin typeface="Arial" pitchFamily="34" charset="0"/>
              </a:rPr>
              <a:t>１位　　　　　　　愛知</a:t>
            </a:r>
            <a:r>
              <a:rPr lang="en-US" altLang="ja-JP" sz="1800" dirty="0">
                <a:solidFill>
                  <a:prstClr val="black"/>
                </a:solidFill>
                <a:latin typeface="Arial" pitchFamily="34" charset="0"/>
              </a:rPr>
              <a:t> 71.74 </a:t>
            </a:r>
            <a:r>
              <a:rPr lang="ja-JP" altLang="en-US" sz="1800" dirty="0">
                <a:solidFill>
                  <a:prstClr val="black"/>
                </a:solidFill>
                <a:latin typeface="Arial" pitchFamily="34" charset="0"/>
              </a:rPr>
              <a:t>　　　　長野 </a:t>
            </a:r>
            <a:r>
              <a:rPr lang="en-US" altLang="ja-JP" sz="1800" dirty="0">
                <a:solidFill>
                  <a:prstClr val="black"/>
                </a:solidFill>
                <a:latin typeface="Arial" pitchFamily="34" charset="0"/>
              </a:rPr>
              <a:t>80.88  </a:t>
            </a:r>
            <a:r>
              <a:rPr lang="ja-JP" altLang="en-US" sz="1800" dirty="0">
                <a:solidFill>
                  <a:prstClr val="black"/>
                </a:solidFill>
                <a:latin typeface="Arial" pitchFamily="34" charset="0"/>
              </a:rPr>
              <a:t>　　　　静岡</a:t>
            </a:r>
            <a:r>
              <a:rPr lang="en-US" altLang="ja-JP" sz="1800" dirty="0">
                <a:solidFill>
                  <a:prstClr val="black"/>
                </a:solidFill>
                <a:latin typeface="Arial" pitchFamily="34" charset="0"/>
              </a:rPr>
              <a:t> 75.32 </a:t>
            </a:r>
            <a:r>
              <a:rPr lang="ja-JP" altLang="en-US" sz="1800" dirty="0">
                <a:solidFill>
                  <a:prstClr val="black"/>
                </a:solidFill>
                <a:latin typeface="Arial" pitchFamily="34" charset="0"/>
              </a:rPr>
              <a:t>　　 　長野</a:t>
            </a:r>
            <a:r>
              <a:rPr lang="en-US" altLang="ja-JP" sz="1800" dirty="0">
                <a:solidFill>
                  <a:prstClr val="black"/>
                </a:solidFill>
                <a:latin typeface="Arial" pitchFamily="34" charset="0"/>
              </a:rPr>
              <a:t> 87.18</a:t>
            </a:r>
          </a:p>
          <a:p>
            <a:r>
              <a:rPr lang="ja-JP" altLang="en-US" sz="1800" dirty="0">
                <a:solidFill>
                  <a:prstClr val="black"/>
                </a:solidFill>
                <a:latin typeface="Arial" pitchFamily="34" charset="0"/>
              </a:rPr>
              <a:t>最下位　　　　　青森</a:t>
            </a:r>
            <a:r>
              <a:rPr lang="en-US" altLang="ja-JP" sz="1800" dirty="0">
                <a:solidFill>
                  <a:prstClr val="black"/>
                </a:solidFill>
                <a:latin typeface="Arial" pitchFamily="34" charset="0"/>
              </a:rPr>
              <a:t> 68.95 </a:t>
            </a:r>
            <a:r>
              <a:rPr lang="ja-JP" altLang="en-US" sz="1800" dirty="0">
                <a:solidFill>
                  <a:prstClr val="black"/>
                </a:solidFill>
                <a:latin typeface="Arial" pitchFamily="34" charset="0"/>
              </a:rPr>
              <a:t>　　　　青森 </a:t>
            </a:r>
            <a:r>
              <a:rPr lang="en-US" altLang="ja-JP" sz="1800" dirty="0">
                <a:solidFill>
                  <a:prstClr val="black"/>
                </a:solidFill>
                <a:latin typeface="Arial" pitchFamily="34" charset="0"/>
              </a:rPr>
              <a:t>77.28 </a:t>
            </a:r>
            <a:r>
              <a:rPr lang="ja-JP" altLang="en-US" sz="1800" dirty="0">
                <a:solidFill>
                  <a:prstClr val="black"/>
                </a:solidFill>
                <a:latin typeface="Arial" pitchFamily="34" charset="0"/>
              </a:rPr>
              <a:t>　　　 　滋賀</a:t>
            </a:r>
            <a:r>
              <a:rPr lang="en-US" altLang="ja-JP" sz="1800" dirty="0">
                <a:solidFill>
                  <a:prstClr val="black"/>
                </a:solidFill>
                <a:latin typeface="Arial" pitchFamily="34" charset="0"/>
              </a:rPr>
              <a:t> 72.37 </a:t>
            </a:r>
            <a:r>
              <a:rPr lang="ja-JP" altLang="en-US" sz="1800" dirty="0">
                <a:solidFill>
                  <a:prstClr val="black"/>
                </a:solidFill>
                <a:latin typeface="Arial" pitchFamily="34" charset="0"/>
              </a:rPr>
              <a:t>　　　 青森</a:t>
            </a:r>
            <a:r>
              <a:rPr lang="en-US" altLang="ja-JP" sz="1800" dirty="0">
                <a:solidFill>
                  <a:prstClr val="black"/>
                </a:solidFill>
                <a:latin typeface="Arial" pitchFamily="34" charset="0"/>
              </a:rPr>
              <a:t> 85.34</a:t>
            </a:r>
            <a:endParaRPr lang="ja-JP" altLang="en-US" sz="1800" dirty="0">
              <a:solidFill>
                <a:prstClr val="black"/>
              </a:solidFill>
              <a:latin typeface="Arial" pitchFamily="34" charset="0"/>
            </a:endParaRPr>
          </a:p>
        </p:txBody>
      </p:sp>
      <p:sp>
        <p:nvSpPr>
          <p:cNvPr id="18" name="テキスト ボックス 17"/>
          <p:cNvSpPr txBox="1"/>
          <p:nvPr/>
        </p:nvSpPr>
        <p:spPr>
          <a:xfrm>
            <a:off x="3215680" y="6511902"/>
            <a:ext cx="7200800" cy="276999"/>
          </a:xfrm>
          <a:prstGeom prst="rect">
            <a:avLst/>
          </a:prstGeom>
          <a:noFill/>
        </p:spPr>
        <p:txBody>
          <a:bodyPr wrap="square" rtlCol="0">
            <a:spAutoFit/>
          </a:bodyPr>
          <a:lstStyle/>
          <a:p>
            <a:r>
              <a:rPr lang="ja-JP" altLang="en-US" sz="1200" dirty="0">
                <a:solidFill>
                  <a:prstClr val="black"/>
                </a:solidFill>
                <a:latin typeface="Arial" pitchFamily="34" charset="0"/>
              </a:rPr>
              <a:t>厚生労働科学研究費補助金「健康寿命における将来予測と生活習慣病対策の費用対効果に関する研究」より</a:t>
            </a:r>
          </a:p>
        </p:txBody>
      </p:sp>
      <p:sp>
        <p:nvSpPr>
          <p:cNvPr id="19" name="テキスト ボックス 18"/>
          <p:cNvSpPr txBox="1"/>
          <p:nvPr/>
        </p:nvSpPr>
        <p:spPr>
          <a:xfrm>
            <a:off x="3516469" y="2234088"/>
            <a:ext cx="6622326" cy="646331"/>
          </a:xfrm>
          <a:prstGeom prst="rect">
            <a:avLst/>
          </a:prstGeom>
          <a:noFill/>
        </p:spPr>
        <p:txBody>
          <a:bodyPr wrap="none" rtlCol="0">
            <a:spAutoFit/>
          </a:bodyPr>
          <a:lstStyle/>
          <a:p>
            <a:r>
              <a:rPr lang="ja-JP" altLang="en-US" sz="1800" dirty="0">
                <a:solidFill>
                  <a:prstClr val="black"/>
                </a:solidFill>
                <a:latin typeface="Arial" pitchFamily="34" charset="0"/>
              </a:rPr>
              <a:t>　　　　　　　　　男性　　　　　　　　　　　　　　　　　　女性</a:t>
            </a:r>
            <a:endParaRPr lang="en-US" altLang="ja-JP" sz="1800" dirty="0">
              <a:solidFill>
                <a:prstClr val="black"/>
              </a:solidFill>
              <a:latin typeface="Arial" pitchFamily="34" charset="0"/>
            </a:endParaRPr>
          </a:p>
          <a:p>
            <a:r>
              <a:rPr lang="ja-JP" altLang="en-US" sz="1800" dirty="0">
                <a:solidFill>
                  <a:prstClr val="black"/>
                </a:solidFill>
                <a:latin typeface="Arial" pitchFamily="34" charset="0"/>
              </a:rPr>
              <a:t>　　健康寿命　　　　　 平均寿命           健康寿命　　　　　  平均寿命</a:t>
            </a:r>
          </a:p>
        </p:txBody>
      </p:sp>
    </p:spTree>
    <p:extLst>
      <p:ext uri="{BB962C8B-B14F-4D97-AF65-F5344CB8AC3E}">
        <p14:creationId xmlns:p14="http://schemas.microsoft.com/office/powerpoint/2010/main" val="98562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平均寿命と健康寿命</a:t>
            </a:r>
          </a:p>
        </p:txBody>
      </p:sp>
      <p:sp>
        <p:nvSpPr>
          <p:cNvPr id="3" name="コンテンツ プレースホルダー 2"/>
          <p:cNvSpPr>
            <a:spLocks noGrp="1"/>
          </p:cNvSpPr>
          <p:nvPr>
            <p:ph idx="1"/>
          </p:nvPr>
        </p:nvSpPr>
        <p:spPr/>
        <p:txBody>
          <a:bodyPr>
            <a:normAutofit/>
          </a:bodyPr>
          <a:lstStyle/>
          <a:p>
            <a:pPr marL="0" indent="0">
              <a:buNone/>
            </a:pPr>
            <a:r>
              <a:rPr lang="ja-JP" altLang="en-US" dirty="0"/>
              <a:t>（平均寿命）－（健康寿命）＝介護・寝たきり</a:t>
            </a:r>
            <a:endParaRPr lang="en-US" altLang="ja-JP" dirty="0"/>
          </a:p>
          <a:p>
            <a:pPr marL="0" indent="0">
              <a:buNone/>
            </a:pPr>
            <a:r>
              <a:rPr lang="ja-JP" altLang="en-US" dirty="0"/>
              <a:t>健康寿命を延ばすため重要なもの</a:t>
            </a:r>
            <a:endParaRPr lang="en-US" altLang="ja-JP" dirty="0"/>
          </a:p>
          <a:p>
            <a:pPr marL="514350" indent="-514350">
              <a:buFont typeface="+mj-lt"/>
              <a:buAutoNum type="arabicPeriod"/>
            </a:pPr>
            <a:r>
              <a:rPr lang="ja-JP" altLang="en-US" dirty="0"/>
              <a:t>生活習慣病をなおす</a:t>
            </a:r>
            <a:endParaRPr lang="en-US" altLang="ja-JP" dirty="0"/>
          </a:p>
          <a:p>
            <a:pPr marL="514350" indent="-514350">
              <a:buFont typeface="+mj-lt"/>
              <a:buAutoNum type="arabicPeriod"/>
            </a:pPr>
            <a:r>
              <a:rPr lang="ja-JP" altLang="en-US" dirty="0"/>
              <a:t>栄養や食生活を考える</a:t>
            </a:r>
            <a:br>
              <a:rPr lang="en-US" altLang="ja-JP" dirty="0"/>
            </a:br>
            <a:r>
              <a:rPr lang="ja-JP" altLang="en-US" dirty="0"/>
              <a:t>ほどほど飲酒、煙草はやめる</a:t>
            </a:r>
            <a:endParaRPr lang="en-US" altLang="ja-JP" dirty="0"/>
          </a:p>
          <a:p>
            <a:pPr marL="514350" indent="-514350">
              <a:buFont typeface="+mj-lt"/>
              <a:buAutoNum type="arabicPeriod"/>
            </a:pPr>
            <a:r>
              <a:rPr lang="ja-JP" altLang="en-US" dirty="0"/>
              <a:t>歯を健康に</a:t>
            </a:r>
            <a:endParaRPr lang="en-US" altLang="ja-JP" dirty="0"/>
          </a:p>
          <a:p>
            <a:pPr marL="514350" indent="-514350">
              <a:buFont typeface="+mj-lt"/>
              <a:buAutoNum type="arabicPeriod"/>
            </a:pPr>
            <a:r>
              <a:rPr lang="ja-JP" altLang="en-US" dirty="0"/>
              <a:t>運動、休養をこころがける</a:t>
            </a:r>
            <a:endParaRPr lang="en-US" altLang="ja-JP" dirty="0"/>
          </a:p>
          <a:p>
            <a:pPr marL="514350" indent="-514350">
              <a:buFont typeface="+mj-lt"/>
              <a:buAutoNum type="arabicPeriod"/>
            </a:pPr>
            <a:r>
              <a:rPr lang="ja-JP" altLang="en-US" dirty="0"/>
              <a:t>こころの健康　</a:t>
            </a:r>
            <a:r>
              <a:rPr lang="ja-JP" altLang="en-US" dirty="0" err="1"/>
              <a:t>話す聞く</a:t>
            </a:r>
            <a:r>
              <a:rPr lang="ja-JP" altLang="en-US" dirty="0"/>
              <a:t>　</a:t>
            </a:r>
            <a:endParaRPr kumimoji="1" lang="ja-JP" altLang="en-US" dirty="0"/>
          </a:p>
        </p:txBody>
      </p:sp>
      <p:grpSp>
        <p:nvGrpSpPr>
          <p:cNvPr id="4" name="Group 6"/>
          <p:cNvGrpSpPr>
            <a:grpSpLocks/>
          </p:cNvGrpSpPr>
          <p:nvPr/>
        </p:nvGrpSpPr>
        <p:grpSpPr bwMode="auto">
          <a:xfrm>
            <a:off x="8432801" y="115889"/>
            <a:ext cx="2055813" cy="274637"/>
            <a:chOff x="4352" y="73"/>
            <a:chExt cx="1295" cy="173"/>
          </a:xfrm>
        </p:grpSpPr>
        <p:sp>
          <p:nvSpPr>
            <p:cNvPr id="5"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ja-JP" altLang="en-US" sz="1200" b="1" dirty="0">
                  <a:solidFill>
                    <a:prstClr val="black"/>
                  </a:solidFill>
                  <a:ea typeface="HG丸ｺﾞｼｯｸM-PRO" panose="020F0600000000000000" pitchFamily="50" charset="-128"/>
                </a:rPr>
                <a:t>公益財団法人　松原病院</a:t>
              </a:r>
            </a:p>
          </p:txBody>
        </p:sp>
        <p:pic>
          <p:nvPicPr>
            <p:cNvPr id="6" name="Picture 5" descr="松原病院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7480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72816"/>
            <a:ext cx="9143999" cy="4180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ja-JP" altLang="en-US"/>
              <a:t>病気の予防治療と長生き</a:t>
            </a:r>
            <a:endParaRPr kumimoji="1" lang="ja-JP" altLang="en-US"/>
          </a:p>
        </p:txBody>
      </p:sp>
    </p:spTree>
    <p:extLst>
      <p:ext uri="{BB962C8B-B14F-4D97-AF65-F5344CB8AC3E}">
        <p14:creationId xmlns:p14="http://schemas.microsoft.com/office/powerpoint/2010/main" val="131258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2209800" y="1143000"/>
            <a:ext cx="7772400" cy="1143000"/>
          </a:xfrm>
        </p:spPr>
        <p:txBody>
          <a:bodyPr/>
          <a:lstStyle/>
          <a:p>
            <a:r>
              <a:rPr lang="ja-JP" altLang="en-US">
                <a:ea typeface="HGS創英角ﾎﾟｯﾌﾟ体" pitchFamily="50" charset="-128"/>
              </a:rPr>
              <a:t>老化現象と機能変化</a:t>
            </a:r>
          </a:p>
        </p:txBody>
      </p:sp>
      <p:sp>
        <p:nvSpPr>
          <p:cNvPr id="110595" name="Rectangle 3"/>
          <p:cNvSpPr>
            <a:spLocks noGrp="1" noChangeArrowheads="1"/>
          </p:cNvSpPr>
          <p:nvPr>
            <p:ph type="subTitle" idx="1"/>
          </p:nvPr>
        </p:nvSpPr>
        <p:spPr>
          <a:xfrm>
            <a:off x="3276600" y="3429000"/>
            <a:ext cx="5791200" cy="838200"/>
          </a:xfrm>
        </p:spPr>
        <p:txBody>
          <a:bodyPr/>
          <a:lstStyle/>
          <a:p>
            <a:r>
              <a:rPr lang="ja-JP" altLang="en-US"/>
              <a:t>「老化は本当に機能低下か？」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9143999" cy="688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68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dirty="0"/>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95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63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ctrTitle"/>
          </p:nvPr>
        </p:nvSpPr>
        <p:spPr/>
        <p:txBody>
          <a:bodyPr/>
          <a:lstStyle/>
          <a:p>
            <a:r>
              <a:rPr lang="ja-JP" altLang="en-US"/>
              <a:t>認知症かどうか</a:t>
            </a:r>
          </a:p>
        </p:txBody>
      </p:sp>
      <p:sp>
        <p:nvSpPr>
          <p:cNvPr id="111621" name="Rectangle 5"/>
          <p:cNvSpPr>
            <a:spLocks noGrp="1" noChangeArrowheads="1"/>
          </p:cNvSpPr>
          <p:nvPr>
            <p:ph type="subTitle" idx="1"/>
          </p:nvPr>
        </p:nvSpPr>
        <p:spPr/>
        <p:txBody>
          <a:bodyPr/>
          <a:lstStyle/>
          <a:p>
            <a:endParaRPr lang="ja-JP" altLang="ja-JP"/>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ja-JP" altLang="en-US"/>
              <a:t>認知症かどうか</a:t>
            </a:r>
          </a:p>
        </p:txBody>
      </p:sp>
      <p:graphicFrame>
        <p:nvGraphicFramePr>
          <p:cNvPr id="92163" name="Group 3"/>
          <p:cNvGraphicFramePr>
            <a:graphicFrameLocks noGrp="1"/>
          </p:cNvGraphicFramePr>
          <p:nvPr>
            <p:ph type="tbl" idx="1"/>
          </p:nvPr>
        </p:nvGraphicFramePr>
        <p:xfrm>
          <a:off x="2209800" y="1981200"/>
          <a:ext cx="7772400" cy="4114800"/>
        </p:xfrm>
        <a:graphic>
          <a:graphicData uri="http://schemas.openxmlformats.org/drawingml/2006/table">
            <a:tbl>
              <a:tblPr/>
              <a:tblGrid>
                <a:gridCol w="1676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老化（正常）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認知症（疾病）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記憶障害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進行しない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進行する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先鋭化、変化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異常症状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疑い深い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妄想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睡眠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減少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せん妄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排泄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尿もれ、失禁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失禁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ja-JP" altLang="en-US"/>
              <a:t>認知症かどうか</a:t>
            </a:r>
          </a:p>
        </p:txBody>
      </p:sp>
      <p:graphicFrame>
        <p:nvGraphicFramePr>
          <p:cNvPr id="59395" name="Group 3"/>
          <p:cNvGraphicFramePr>
            <a:graphicFrameLocks noGrp="1"/>
          </p:cNvGraphicFramePr>
          <p:nvPr>
            <p:ph type="tbl" idx="1"/>
          </p:nvPr>
        </p:nvGraphicFramePr>
        <p:xfrm>
          <a:off x="2209800" y="1981200"/>
          <a:ext cx="7772400" cy="4114800"/>
        </p:xfrm>
        <a:graphic>
          <a:graphicData uri="http://schemas.openxmlformats.org/drawingml/2006/table">
            <a:tbl>
              <a:tblPr/>
              <a:tblGrid>
                <a:gridCol w="1676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認知症（疾病）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rgbClr val="FF0000"/>
                          </a:solidFill>
                          <a:effectLst/>
                          <a:latin typeface="Times New Roman" pitchFamily="18" charset="0"/>
                          <a:ea typeface="ＭＳ Ｐゴシック" pitchFamily="50" charset="-128"/>
                        </a:rPr>
                        <a:t>記憶障害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進行する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ja-JP" altLang="en-US"/>
              <a:t>認知症かどうか</a:t>
            </a:r>
          </a:p>
        </p:txBody>
      </p:sp>
      <p:graphicFrame>
        <p:nvGraphicFramePr>
          <p:cNvPr id="60419" name="Group 3"/>
          <p:cNvGraphicFramePr>
            <a:graphicFrameLocks noGrp="1"/>
          </p:cNvGraphicFramePr>
          <p:nvPr>
            <p:ph type="tbl" idx="1"/>
          </p:nvPr>
        </p:nvGraphicFramePr>
        <p:xfrm>
          <a:off x="2209800" y="1981200"/>
          <a:ext cx="7772400" cy="4114800"/>
        </p:xfrm>
        <a:graphic>
          <a:graphicData uri="http://schemas.openxmlformats.org/drawingml/2006/table">
            <a:tbl>
              <a:tblPr/>
              <a:tblGrid>
                <a:gridCol w="1676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rgbClr val="FF0000"/>
                          </a:solidFill>
                          <a:effectLst/>
                          <a:latin typeface="Times New Roman" pitchFamily="18" charset="0"/>
                          <a:ea typeface="ＭＳ Ｐゴシック" pitchFamily="50" charset="-128"/>
                        </a:rPr>
                        <a:t>老化（正常）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認知症（疾病）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記憶障害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進行しない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進行する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ja-JP" altLang="en-US"/>
              <a:t>認知症老人の心</a:t>
            </a:r>
          </a:p>
        </p:txBody>
      </p:sp>
      <p:sp>
        <p:nvSpPr>
          <p:cNvPr id="61443" name="Rectangle 3"/>
          <p:cNvSpPr>
            <a:spLocks noGrp="1" noChangeArrowheads="1"/>
          </p:cNvSpPr>
          <p:nvPr>
            <p:ph type="body" idx="1"/>
          </p:nvPr>
        </p:nvSpPr>
        <p:spPr/>
        <p:txBody>
          <a:bodyPr/>
          <a:lstStyle/>
          <a:p>
            <a:r>
              <a:rPr lang="ja-JP" altLang="en-US">
                <a:solidFill>
                  <a:srgbClr val="FF0000"/>
                </a:solidFill>
              </a:rPr>
              <a:t>自覚ある</a:t>
            </a:r>
            <a:r>
              <a:rPr lang="ja-JP" altLang="en-US"/>
              <a:t>ひとがむしろ多い</a:t>
            </a:r>
            <a:br>
              <a:rPr lang="ja-JP" altLang="en-US"/>
            </a:br>
            <a:r>
              <a:rPr lang="ja-JP" altLang="en-US"/>
              <a:t>そのため認知症老人は必ず</a:t>
            </a:r>
            <a:r>
              <a:rPr lang="ja-JP" altLang="en-US">
                <a:solidFill>
                  <a:srgbClr val="FF0000"/>
                </a:solidFill>
              </a:rPr>
              <a:t>不安</a:t>
            </a:r>
            <a:r>
              <a:rPr lang="ja-JP" altLang="en-US"/>
              <a:t>を抱えておられる</a:t>
            </a:r>
          </a:p>
          <a:p>
            <a:r>
              <a:rPr lang="ja-JP" altLang="en-US"/>
              <a:t>介護者の</a:t>
            </a:r>
            <a:r>
              <a:rPr lang="ja-JP" altLang="en-US">
                <a:solidFill>
                  <a:srgbClr val="FF0000"/>
                </a:solidFill>
              </a:rPr>
              <a:t>表情や声のトーン</a:t>
            </a:r>
            <a:r>
              <a:rPr lang="ja-JP" altLang="en-US"/>
              <a:t>にはむしろ敏感</a:t>
            </a:r>
          </a:p>
          <a:p>
            <a:r>
              <a:rPr lang="ja-JP" altLang="en-US"/>
              <a:t>介護の基本は</a:t>
            </a:r>
            <a:r>
              <a:rPr lang="ja-JP" altLang="en-US">
                <a:solidFill>
                  <a:srgbClr val="FF0000"/>
                </a:solidFill>
              </a:rPr>
              <a:t>援助と安心</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ja-JP" altLang="en-US"/>
              <a:t>認知症かどうか</a:t>
            </a:r>
          </a:p>
        </p:txBody>
      </p:sp>
      <p:graphicFrame>
        <p:nvGraphicFramePr>
          <p:cNvPr id="62467" name="Group 3"/>
          <p:cNvGraphicFramePr>
            <a:graphicFrameLocks noGrp="1"/>
          </p:cNvGraphicFramePr>
          <p:nvPr>
            <p:ph type="tbl" idx="1"/>
          </p:nvPr>
        </p:nvGraphicFramePr>
        <p:xfrm>
          <a:off x="2209800" y="1981200"/>
          <a:ext cx="7772400" cy="4114800"/>
        </p:xfrm>
        <a:graphic>
          <a:graphicData uri="http://schemas.openxmlformats.org/drawingml/2006/table">
            <a:tbl>
              <a:tblPr/>
              <a:tblGrid>
                <a:gridCol w="1676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老化（正常）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認知症（疾病）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記憶障害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進行しない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進行する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rgbClr val="FF0000"/>
                          </a:solidFill>
                          <a:effectLst/>
                          <a:latin typeface="Times New Roman" pitchFamily="18" charset="0"/>
                          <a:ea typeface="ＭＳ Ｐゴシック" pitchFamily="50"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a:t>
                      </a:r>
                      <a:r>
                        <a:rPr kumimoji="1" lang="ja-JP" altLang="en-US" sz="2800" b="0" i="0" u="none" strike="noStrike" cap="none" normalizeH="0" baseline="0">
                          <a:ln>
                            <a:noFill/>
                          </a:ln>
                          <a:solidFill>
                            <a:srgbClr val="FF0000"/>
                          </a:solidFill>
                          <a:effectLst/>
                          <a:latin typeface="Times New Roman" pitchFamily="18" charset="0"/>
                          <a:ea typeface="ＭＳ Ｐゴシック" pitchFamily="50" charset="-128"/>
                        </a:rPr>
                        <a:t>変化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ja-JP" altLang="en-US"/>
              <a:t>認知症症の性格や気分の変化</a:t>
            </a:r>
          </a:p>
        </p:txBody>
      </p:sp>
      <p:sp>
        <p:nvSpPr>
          <p:cNvPr id="63491" name="Rectangle 3"/>
          <p:cNvSpPr>
            <a:spLocks noGrp="1" noChangeArrowheads="1"/>
          </p:cNvSpPr>
          <p:nvPr>
            <p:ph type="body" idx="1"/>
          </p:nvPr>
        </p:nvSpPr>
        <p:spPr>
          <a:xfrm>
            <a:off x="2362200" y="1981200"/>
            <a:ext cx="7543800" cy="4114800"/>
          </a:xfrm>
        </p:spPr>
        <p:txBody>
          <a:bodyPr/>
          <a:lstStyle/>
          <a:p>
            <a:pPr>
              <a:lnSpc>
                <a:spcPct val="90000"/>
              </a:lnSpc>
            </a:pPr>
            <a:r>
              <a:rPr lang="ja-JP" altLang="en-US"/>
              <a:t>先鋭化は正常でも起きる</a:t>
            </a:r>
          </a:p>
          <a:p>
            <a:pPr>
              <a:lnSpc>
                <a:spcPct val="90000"/>
              </a:lnSpc>
            </a:pPr>
            <a:r>
              <a:rPr lang="ja-JP" altLang="en-US"/>
              <a:t>うつに注意が必要</a:t>
            </a:r>
          </a:p>
          <a:p>
            <a:pPr>
              <a:lnSpc>
                <a:spcPct val="90000"/>
              </a:lnSpc>
            </a:pPr>
            <a:r>
              <a:rPr lang="ja-JP" altLang="en-US"/>
              <a:t>認知症症とうつ病の鑑別が難しいことがある</a:t>
            </a:r>
          </a:p>
          <a:p>
            <a:pPr>
              <a:lnSpc>
                <a:spcPct val="90000"/>
              </a:lnSpc>
            </a:pPr>
            <a:r>
              <a:rPr lang="ja-JP" altLang="en-US"/>
              <a:t>アルツハイマー病の初発症状の３０％は</a:t>
            </a:r>
            <a:r>
              <a:rPr lang="ja-JP" altLang="en-US">
                <a:solidFill>
                  <a:srgbClr val="FF0000"/>
                </a:solidFill>
              </a:rPr>
              <a:t>うつ状態</a:t>
            </a:r>
            <a:r>
              <a:rPr lang="ja-JP" altLang="en-US"/>
              <a:t>（３人に１人はうつで発病する）</a:t>
            </a:r>
          </a:p>
          <a:p>
            <a:pPr>
              <a:lnSpc>
                <a:spcPct val="90000"/>
              </a:lnSpc>
            </a:pPr>
            <a:r>
              <a:rPr lang="ja-JP" altLang="en-US"/>
              <a:t>うつ病は基本的に</a:t>
            </a:r>
            <a:r>
              <a:rPr lang="ja-JP" altLang="en-US">
                <a:solidFill>
                  <a:srgbClr val="FF0000"/>
                </a:solidFill>
              </a:rPr>
              <a:t>なおる病気</a:t>
            </a:r>
            <a:r>
              <a:rPr lang="ja-JP" altLang="en-US"/>
              <a:t>（時間はかかる）</a:t>
            </a:r>
          </a:p>
          <a:p>
            <a:pPr>
              <a:lnSpc>
                <a:spcPct val="90000"/>
              </a:lnSpc>
            </a:pPr>
            <a:endParaRPr lang="en-US" altLang="ja-JP">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ja-JP" altLang="en-US"/>
              <a:t>認知症かどうか</a:t>
            </a:r>
          </a:p>
        </p:txBody>
      </p:sp>
      <p:graphicFrame>
        <p:nvGraphicFramePr>
          <p:cNvPr id="64515" name="Group 3"/>
          <p:cNvGraphicFramePr>
            <a:graphicFrameLocks noGrp="1"/>
          </p:cNvGraphicFramePr>
          <p:nvPr>
            <p:ph type="tbl" idx="1"/>
          </p:nvPr>
        </p:nvGraphicFramePr>
        <p:xfrm>
          <a:off x="2209800" y="1981200"/>
          <a:ext cx="7772400" cy="4114800"/>
        </p:xfrm>
        <a:graphic>
          <a:graphicData uri="http://schemas.openxmlformats.org/drawingml/2006/table">
            <a:tbl>
              <a:tblPr/>
              <a:tblGrid>
                <a:gridCol w="1676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老化（正常）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認知症（疾病）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記憶障害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進行しない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進行する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先鋭化、変化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rgbClr val="FF0000"/>
                          </a:solidFill>
                          <a:effectLst/>
                          <a:latin typeface="Times New Roman" pitchFamily="18" charset="0"/>
                          <a:ea typeface="ＭＳ Ｐゴシック" pitchFamily="50" charset="-128"/>
                        </a:rPr>
                        <a:t>異常症状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疑い深い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妄想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福井新聞20051006E"/>
          <p:cNvPicPr>
            <a:picLocks noChangeAspect="1" noChangeArrowheads="1"/>
          </p:cNvPicPr>
          <p:nvPr/>
        </p:nvPicPr>
        <p:blipFill>
          <a:blip r:embed="rId2"/>
          <a:srcRect/>
          <a:stretch>
            <a:fillRect/>
          </a:stretch>
        </p:blipFill>
        <p:spPr bwMode="auto">
          <a:xfrm>
            <a:off x="4017963" y="0"/>
            <a:ext cx="41529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ja-JP" altLang="en-US"/>
              <a:t>高齢者に多い妄想</a:t>
            </a:r>
          </a:p>
        </p:txBody>
      </p:sp>
      <p:sp>
        <p:nvSpPr>
          <p:cNvPr id="65539" name="Rectangle 3"/>
          <p:cNvSpPr>
            <a:spLocks noGrp="1" noChangeArrowheads="1"/>
          </p:cNvSpPr>
          <p:nvPr>
            <p:ph type="body" idx="1"/>
          </p:nvPr>
        </p:nvSpPr>
        <p:spPr/>
        <p:txBody>
          <a:bodyPr/>
          <a:lstStyle/>
          <a:p>
            <a:r>
              <a:rPr lang="ja-JP" altLang="en-US"/>
              <a:t>若い人に多い妄想は注察妄想や迫害妄想、お年寄りは妄想は</a:t>
            </a:r>
            <a:r>
              <a:rPr lang="ja-JP" altLang="en-US">
                <a:solidFill>
                  <a:srgbClr val="FF0000"/>
                </a:solidFill>
              </a:rPr>
              <a:t>盗られ妄想</a:t>
            </a:r>
            <a:r>
              <a:rPr lang="ja-JP" altLang="en-US"/>
              <a:t>が多い</a:t>
            </a:r>
          </a:p>
          <a:p>
            <a:r>
              <a:rPr lang="ja-JP" altLang="en-US"/>
              <a:t>盗られ妄想には一定の傾向がある</a:t>
            </a:r>
          </a:p>
          <a:p>
            <a:r>
              <a:rPr lang="ja-JP" altLang="en-US"/>
              <a:t>盗られ妄想はお年寄りの心を反映している傾向がある</a:t>
            </a:r>
          </a:p>
          <a:p>
            <a:endParaRPr lang="en-US" altLang="ja-JP">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ja-JP" altLang="en-US"/>
              <a:t>認知症かどうか</a:t>
            </a:r>
          </a:p>
        </p:txBody>
      </p:sp>
      <p:graphicFrame>
        <p:nvGraphicFramePr>
          <p:cNvPr id="66563" name="Group 3"/>
          <p:cNvGraphicFramePr>
            <a:graphicFrameLocks noGrp="1"/>
          </p:cNvGraphicFramePr>
          <p:nvPr>
            <p:ph type="tbl" idx="1"/>
          </p:nvPr>
        </p:nvGraphicFramePr>
        <p:xfrm>
          <a:off x="2209800" y="1981200"/>
          <a:ext cx="7772400" cy="4114800"/>
        </p:xfrm>
        <a:graphic>
          <a:graphicData uri="http://schemas.openxmlformats.org/drawingml/2006/table">
            <a:tbl>
              <a:tblPr/>
              <a:tblGrid>
                <a:gridCol w="1676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老化（正常）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認知症（疾病）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記憶障害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進行しない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進行する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先鋭化、変化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異常症状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疑い深い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妄想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rgbClr val="FF0000"/>
                          </a:solidFill>
                          <a:effectLst/>
                          <a:latin typeface="Times New Roman" pitchFamily="18" charset="0"/>
                          <a:ea typeface="ＭＳ Ｐゴシック" pitchFamily="50" charset="-128"/>
                        </a:rPr>
                        <a:t>睡眠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減少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ja-JP" altLang="en-US"/>
              <a:t>正常高齢者の睡眠</a:t>
            </a:r>
          </a:p>
        </p:txBody>
      </p:sp>
      <p:sp>
        <p:nvSpPr>
          <p:cNvPr id="67587" name="Rectangle 3"/>
          <p:cNvSpPr>
            <a:spLocks noGrp="1" noChangeArrowheads="1"/>
          </p:cNvSpPr>
          <p:nvPr>
            <p:ph type="body" idx="1"/>
          </p:nvPr>
        </p:nvSpPr>
        <p:spPr/>
        <p:txBody>
          <a:bodyPr/>
          <a:lstStyle/>
          <a:p>
            <a:r>
              <a:rPr lang="ja-JP" altLang="en-US"/>
              <a:t>短時間睡眠の高齢者は基本的には</a:t>
            </a:r>
            <a:r>
              <a:rPr lang="ja-JP" altLang="en-US">
                <a:solidFill>
                  <a:srgbClr val="FF0000"/>
                </a:solidFill>
              </a:rPr>
              <a:t>正常</a:t>
            </a:r>
          </a:p>
          <a:p>
            <a:r>
              <a:rPr lang="ja-JP" altLang="en-US"/>
              <a:t>短時間睡眠の対処法</a:t>
            </a:r>
            <a:br>
              <a:rPr lang="ja-JP" altLang="en-US"/>
            </a:br>
            <a:r>
              <a:rPr lang="ja-JP" altLang="en-US"/>
              <a:t>１，短くて良い</a:t>
            </a:r>
            <a:br>
              <a:rPr lang="ja-JP" altLang="en-US"/>
            </a:br>
            <a:r>
              <a:rPr lang="ja-JP" altLang="en-US"/>
              <a:t>２，暗く静かな部屋で寝る</a:t>
            </a:r>
            <a:br>
              <a:rPr lang="ja-JP" altLang="en-US"/>
            </a:br>
            <a:r>
              <a:rPr lang="ja-JP" altLang="en-US"/>
              <a:t>３，もう少し夜ふかしを</a:t>
            </a:r>
            <a:br>
              <a:rPr lang="ja-JP" altLang="en-US"/>
            </a:br>
            <a:r>
              <a:rPr lang="ja-JP" altLang="en-US"/>
              <a:t>４，カフェインに注意、トイレは済ませて</a:t>
            </a:r>
            <a:br>
              <a:rPr lang="ja-JP" altLang="en-US"/>
            </a:br>
            <a:r>
              <a:rPr lang="ja-JP" altLang="en-US"/>
              <a:t>５，健康食品を使いすぎない</a:t>
            </a:r>
            <a:br>
              <a:rPr lang="ja-JP" altLang="en-US"/>
            </a:br>
            <a:r>
              <a:rPr lang="ja-JP" altLang="en-US"/>
              <a:t>６，睡眠薬は医師の指示通りなら安全</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ja-JP" altLang="en-US"/>
              <a:t>認知症かどうか</a:t>
            </a:r>
          </a:p>
        </p:txBody>
      </p:sp>
      <p:graphicFrame>
        <p:nvGraphicFramePr>
          <p:cNvPr id="68611" name="Group 3"/>
          <p:cNvGraphicFramePr>
            <a:graphicFrameLocks noGrp="1"/>
          </p:cNvGraphicFramePr>
          <p:nvPr>
            <p:ph type="tbl" idx="1"/>
          </p:nvPr>
        </p:nvGraphicFramePr>
        <p:xfrm>
          <a:off x="2209800" y="1981200"/>
          <a:ext cx="7772400" cy="4114800"/>
        </p:xfrm>
        <a:graphic>
          <a:graphicData uri="http://schemas.openxmlformats.org/drawingml/2006/table">
            <a:tbl>
              <a:tblPr/>
              <a:tblGrid>
                <a:gridCol w="1676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老化（正常）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認知症（疾病）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記憶障害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進行しない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進行する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先鋭化、変化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異常症状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疑い深い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妄想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睡眠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減少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rgbClr val="FF0000"/>
                          </a:solidFill>
                          <a:effectLst/>
                          <a:latin typeface="Times New Roman" pitchFamily="18" charset="0"/>
                          <a:ea typeface="ＭＳ Ｐゴシック" pitchFamily="50" charset="-128"/>
                        </a:rPr>
                        <a:t>せん妄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ja-JP" altLang="en-US"/>
              <a:t>高齢者のせん妄</a:t>
            </a:r>
          </a:p>
        </p:txBody>
      </p:sp>
      <p:sp>
        <p:nvSpPr>
          <p:cNvPr id="69635" name="Rectangle 3"/>
          <p:cNvSpPr>
            <a:spLocks noGrp="1" noChangeArrowheads="1"/>
          </p:cNvSpPr>
          <p:nvPr>
            <p:ph type="body" idx="1"/>
          </p:nvPr>
        </p:nvSpPr>
        <p:spPr/>
        <p:txBody>
          <a:bodyPr/>
          <a:lstStyle/>
          <a:p>
            <a:r>
              <a:rPr lang="ja-JP" altLang="en-US">
                <a:solidFill>
                  <a:srgbClr val="FF0000"/>
                </a:solidFill>
              </a:rPr>
              <a:t>意識レベル</a:t>
            </a:r>
            <a:r>
              <a:rPr lang="ja-JP" altLang="en-US"/>
              <a:t>の低下（脳の障害）</a:t>
            </a:r>
          </a:p>
          <a:p>
            <a:r>
              <a:rPr lang="ja-JP" altLang="en-US"/>
              <a:t>脳になんらかの異常状態が起きている</a:t>
            </a:r>
            <a:br>
              <a:rPr lang="ja-JP" altLang="en-US"/>
            </a:br>
            <a:r>
              <a:rPr lang="ja-JP" altLang="en-US"/>
              <a:t>必ず医師に相談を</a:t>
            </a:r>
          </a:p>
          <a:p>
            <a:r>
              <a:rPr lang="ja-JP" altLang="en-US"/>
              <a:t>どこか身体に異常がないか</a:t>
            </a:r>
            <a:br>
              <a:rPr lang="ja-JP" altLang="en-US"/>
            </a:br>
            <a:r>
              <a:rPr lang="ja-JP" altLang="en-US"/>
              <a:t>熱、脱水、薬など</a:t>
            </a:r>
          </a:p>
          <a:p>
            <a:r>
              <a:rPr lang="ja-JP" altLang="en-US"/>
              <a:t>叱ることはしない、押さえたりは最小限</a:t>
            </a:r>
          </a:p>
          <a:p>
            <a:pPr>
              <a:buFontTx/>
              <a:buNone/>
            </a:pPr>
            <a:endParaRPr lang="ja-JP" altLang="en-US"/>
          </a:p>
          <a:p>
            <a:endParaRPr lang="en-US" altLang="ja-JP"/>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ja-JP" altLang="en-US"/>
              <a:t>認知症かどうか</a:t>
            </a:r>
          </a:p>
        </p:txBody>
      </p:sp>
      <p:graphicFrame>
        <p:nvGraphicFramePr>
          <p:cNvPr id="70659" name="Group 3"/>
          <p:cNvGraphicFramePr>
            <a:graphicFrameLocks noGrp="1"/>
          </p:cNvGraphicFramePr>
          <p:nvPr>
            <p:ph type="tbl" idx="1"/>
          </p:nvPr>
        </p:nvGraphicFramePr>
        <p:xfrm>
          <a:off x="2209800" y="1981200"/>
          <a:ext cx="7772400" cy="4114800"/>
        </p:xfrm>
        <a:graphic>
          <a:graphicData uri="http://schemas.openxmlformats.org/drawingml/2006/table">
            <a:tbl>
              <a:tblPr/>
              <a:tblGrid>
                <a:gridCol w="1676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Times New Roman" pitchFamily="18"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老化（正常）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認知症（疾病）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記憶障害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進行しない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進行する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性格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先鋭化、変化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異常症状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疑い深い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妄想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睡眠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減少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せん妄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排泄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尿もれ、失禁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rPr>
                        <a:t>失禁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ja-JP" altLang="en-US"/>
              <a:t>認知症に似て非なるもの</a:t>
            </a:r>
          </a:p>
        </p:txBody>
      </p:sp>
      <p:sp>
        <p:nvSpPr>
          <p:cNvPr id="72707" name="Rectangle 3"/>
          <p:cNvSpPr>
            <a:spLocks noGrp="1" noChangeArrowheads="1"/>
          </p:cNvSpPr>
          <p:nvPr>
            <p:ph type="body" idx="1"/>
          </p:nvPr>
        </p:nvSpPr>
        <p:spPr/>
        <p:txBody>
          <a:bodyPr/>
          <a:lstStyle/>
          <a:p>
            <a:r>
              <a:rPr lang="ja-JP" altLang="en-US"/>
              <a:t>うつ病</a:t>
            </a:r>
          </a:p>
          <a:p>
            <a:r>
              <a:rPr lang="ja-JP" altLang="en-US"/>
              <a:t>パーキンソン病</a:t>
            </a:r>
          </a:p>
          <a:p>
            <a:r>
              <a:rPr lang="ja-JP" altLang="en-US"/>
              <a:t>てんかん</a:t>
            </a:r>
          </a:p>
          <a:p>
            <a:r>
              <a:rPr lang="ja-JP" altLang="en-US"/>
              <a:t>貧血症、低血糖</a:t>
            </a:r>
          </a:p>
          <a:p>
            <a:r>
              <a:rPr lang="ja-JP" altLang="en-US"/>
              <a:t>意識障害（せん妄）</a:t>
            </a:r>
            <a:br>
              <a:rPr lang="ja-JP" altLang="en-US"/>
            </a:br>
            <a:r>
              <a:rPr lang="ja-JP" altLang="en-US"/>
              <a:t>脱水、高熱、高血糖、尿毒症、薬の影響</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ja-JP" altLang="en-US"/>
              <a:t>認知症の種類と対策</a:t>
            </a:r>
          </a:p>
        </p:txBody>
      </p:sp>
      <p:sp>
        <p:nvSpPr>
          <p:cNvPr id="71683" name="Rectangle 3"/>
          <p:cNvSpPr>
            <a:spLocks noGrp="1" noChangeArrowheads="1"/>
          </p:cNvSpPr>
          <p:nvPr>
            <p:ph type="body" idx="1"/>
          </p:nvPr>
        </p:nvSpPr>
        <p:spPr/>
        <p:txBody>
          <a:bodyPr/>
          <a:lstStyle/>
          <a:p>
            <a:r>
              <a:rPr lang="ja-JP" altLang="en-US"/>
              <a:t>血管性認知症（４０％）</a:t>
            </a:r>
            <a:br>
              <a:rPr lang="ja-JP" altLang="en-US"/>
            </a:br>
            <a:r>
              <a:rPr lang="ja-JP" altLang="en-US"/>
              <a:t>　生活習慣病の予防と治療</a:t>
            </a:r>
          </a:p>
          <a:p>
            <a:pPr>
              <a:buFontTx/>
              <a:buNone/>
            </a:pPr>
            <a:r>
              <a:rPr lang="ja-JP" altLang="en-US"/>
              <a:t>　　高血圧、心臓病、糖尿病、高脂肪血症</a:t>
            </a:r>
          </a:p>
          <a:p>
            <a:r>
              <a:rPr lang="ja-JP" altLang="en-US"/>
              <a:t>アルツハイマー型認知症（５５％）</a:t>
            </a:r>
            <a:br>
              <a:rPr lang="ja-JP" altLang="en-US"/>
            </a:br>
            <a:r>
              <a:rPr lang="ja-JP" altLang="en-US"/>
              <a:t>　廃用症候群の予防</a:t>
            </a:r>
          </a:p>
          <a:p>
            <a:endParaRPr lang="ja-JP" altLang="en-US"/>
          </a:p>
          <a:p>
            <a:r>
              <a:rPr lang="ja-JP" altLang="en-US"/>
              <a:t>その他（５％）</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ja-JP" altLang="en-US"/>
              <a:t>治せる認知症</a:t>
            </a:r>
          </a:p>
        </p:txBody>
      </p:sp>
      <p:sp>
        <p:nvSpPr>
          <p:cNvPr id="73731" name="Rectangle 3"/>
          <p:cNvSpPr>
            <a:spLocks noGrp="1" noChangeArrowheads="1"/>
          </p:cNvSpPr>
          <p:nvPr>
            <p:ph type="body" idx="1"/>
          </p:nvPr>
        </p:nvSpPr>
        <p:spPr/>
        <p:txBody>
          <a:bodyPr/>
          <a:lstStyle/>
          <a:p>
            <a:r>
              <a:rPr lang="ja-JP" altLang="en-US"/>
              <a:t>頭蓋内占拠物による認知症</a:t>
            </a:r>
            <a:br>
              <a:rPr lang="ja-JP" altLang="en-US"/>
            </a:br>
            <a:r>
              <a:rPr lang="ja-JP" altLang="en-US"/>
              <a:t>　水頭症、血腫、腫瘍、膿瘍</a:t>
            </a:r>
          </a:p>
          <a:p>
            <a:r>
              <a:rPr lang="ja-JP" altLang="en-US"/>
              <a:t>脳の感染症</a:t>
            </a:r>
            <a:br>
              <a:rPr lang="ja-JP" altLang="en-US"/>
            </a:br>
            <a:r>
              <a:rPr lang="ja-JP" altLang="en-US"/>
              <a:t>　梅毒、結核</a:t>
            </a:r>
          </a:p>
          <a:p>
            <a:r>
              <a:rPr lang="ja-JP" altLang="en-US"/>
              <a:t>内分泌疾患による認知症</a:t>
            </a:r>
            <a:br>
              <a:rPr lang="ja-JP" altLang="en-US"/>
            </a:br>
            <a:r>
              <a:rPr lang="ja-JP" altLang="en-US"/>
              <a:t>　甲状腺、副腎皮質</a:t>
            </a:r>
          </a:p>
          <a:p>
            <a:endParaRPr lang="en-US" altLang="ja-JP"/>
          </a:p>
        </p:txBody>
      </p:sp>
      <p:pic>
        <p:nvPicPr>
          <p:cNvPr id="73732" name="Picture 4" descr="水頭症後"/>
          <p:cNvPicPr>
            <a:picLocks noChangeAspect="1" noChangeArrowheads="1"/>
          </p:cNvPicPr>
          <p:nvPr/>
        </p:nvPicPr>
        <p:blipFill>
          <a:blip r:embed="rId2" cstate="print"/>
          <a:srcRect/>
          <a:stretch>
            <a:fillRect/>
          </a:stretch>
        </p:blipFill>
        <p:spPr bwMode="auto">
          <a:xfrm>
            <a:off x="6934200" y="3937000"/>
            <a:ext cx="3429000" cy="228123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ja-JP" altLang="en-US"/>
              <a:t>防げる認知症</a:t>
            </a:r>
          </a:p>
        </p:txBody>
      </p:sp>
      <p:sp>
        <p:nvSpPr>
          <p:cNvPr id="74755" name="Rectangle 3"/>
          <p:cNvSpPr>
            <a:spLocks noGrp="1" noChangeArrowheads="1"/>
          </p:cNvSpPr>
          <p:nvPr>
            <p:ph type="body" idx="1"/>
          </p:nvPr>
        </p:nvSpPr>
        <p:spPr/>
        <p:txBody>
          <a:bodyPr/>
          <a:lstStyle/>
          <a:p>
            <a:r>
              <a:rPr lang="ja-JP" altLang="en-US"/>
              <a:t>血管性認知症</a:t>
            </a:r>
          </a:p>
          <a:p>
            <a:r>
              <a:rPr lang="ja-JP" altLang="en-US"/>
              <a:t>外傷性認知症</a:t>
            </a:r>
          </a:p>
          <a:p>
            <a:r>
              <a:rPr lang="ja-JP" altLang="en-US"/>
              <a:t>物質による認知症</a:t>
            </a:r>
            <a:br>
              <a:rPr lang="ja-JP" altLang="en-US"/>
            </a:br>
            <a:r>
              <a:rPr lang="ja-JP" altLang="en-US"/>
              <a:t>　アルコール、一酸化炭素中毒</a:t>
            </a:r>
          </a:p>
        </p:txBody>
      </p:sp>
      <p:pic>
        <p:nvPicPr>
          <p:cNvPr id="74756" name="Picture 4" descr="動脈じゅく状硬化"/>
          <p:cNvPicPr>
            <a:picLocks noChangeAspect="1" noChangeArrowheads="1"/>
          </p:cNvPicPr>
          <p:nvPr/>
        </p:nvPicPr>
        <p:blipFill>
          <a:blip r:embed="rId2" cstate="print"/>
          <a:srcRect/>
          <a:stretch>
            <a:fillRect/>
          </a:stretch>
        </p:blipFill>
        <p:spPr bwMode="auto">
          <a:xfrm>
            <a:off x="4495800" y="4876800"/>
            <a:ext cx="1905000" cy="1320800"/>
          </a:xfrm>
          <a:prstGeom prst="rect">
            <a:avLst/>
          </a:prstGeom>
          <a:noFill/>
        </p:spPr>
      </p:pic>
      <p:pic>
        <p:nvPicPr>
          <p:cNvPr id="74757" name="Picture 5" descr="正常動静脈"/>
          <p:cNvPicPr>
            <a:picLocks noChangeAspect="1" noChangeArrowheads="1"/>
          </p:cNvPicPr>
          <p:nvPr/>
        </p:nvPicPr>
        <p:blipFill>
          <a:blip r:embed="rId3" cstate="print"/>
          <a:srcRect/>
          <a:stretch>
            <a:fillRect/>
          </a:stretch>
        </p:blipFill>
        <p:spPr bwMode="auto">
          <a:xfrm>
            <a:off x="2133600" y="4876801"/>
            <a:ext cx="1905000" cy="1370013"/>
          </a:xfrm>
          <a:prstGeom prst="rect">
            <a:avLst/>
          </a:prstGeom>
          <a:noFill/>
        </p:spPr>
      </p:pic>
      <p:pic>
        <p:nvPicPr>
          <p:cNvPr id="74758" name="Picture 6" descr="centralchromatolysis"/>
          <p:cNvPicPr>
            <a:picLocks noChangeAspect="1" noChangeArrowheads="1"/>
          </p:cNvPicPr>
          <p:nvPr/>
        </p:nvPicPr>
        <p:blipFill>
          <a:blip r:embed="rId4" cstate="print"/>
          <a:srcRect/>
          <a:stretch>
            <a:fillRect/>
          </a:stretch>
        </p:blipFill>
        <p:spPr bwMode="auto">
          <a:xfrm>
            <a:off x="6629400" y="4876800"/>
            <a:ext cx="1752600" cy="1250950"/>
          </a:xfrm>
          <a:prstGeom prst="rect">
            <a:avLst/>
          </a:prstGeom>
          <a:noFill/>
        </p:spPr>
      </p:pic>
      <p:pic>
        <p:nvPicPr>
          <p:cNvPr id="74759" name="Picture 7" descr="neuronophagia"/>
          <p:cNvPicPr>
            <a:picLocks noChangeAspect="1" noChangeArrowheads="1"/>
          </p:cNvPicPr>
          <p:nvPr/>
        </p:nvPicPr>
        <p:blipFill>
          <a:blip r:embed="rId5" cstate="print"/>
          <a:srcRect/>
          <a:stretch>
            <a:fillRect/>
          </a:stretch>
        </p:blipFill>
        <p:spPr bwMode="auto">
          <a:xfrm>
            <a:off x="8610600" y="4876800"/>
            <a:ext cx="1676400" cy="1231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additive="base">
                                        <p:cTn id="7" dur="500" fill="hold"/>
                                        <p:tgtEl>
                                          <p:spTgt spid="74756"/>
                                        </p:tgtEl>
                                        <p:attrNameLst>
                                          <p:attrName>ppt_x</p:attrName>
                                        </p:attrNameLst>
                                      </p:cBhvr>
                                      <p:tavLst>
                                        <p:tav tm="0">
                                          <p:val>
                                            <p:strVal val="0-#ppt_w/2"/>
                                          </p:val>
                                        </p:tav>
                                        <p:tav tm="100000">
                                          <p:val>
                                            <p:strVal val="#ppt_x"/>
                                          </p:val>
                                        </p:tav>
                                      </p:tavLst>
                                    </p:anim>
                                    <p:anim calcmode="lin" valueType="num">
                                      <p:cBhvr additive="base">
                                        <p:cTn id="8" dur="500" fill="hold"/>
                                        <p:tgtEl>
                                          <p:spTgt spid="747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758"/>
                                        </p:tgtEl>
                                        <p:attrNameLst>
                                          <p:attrName>style.visibility</p:attrName>
                                        </p:attrNameLst>
                                      </p:cBhvr>
                                      <p:to>
                                        <p:strVal val="visible"/>
                                      </p:to>
                                    </p:set>
                                    <p:anim calcmode="lin" valueType="num">
                                      <p:cBhvr additive="base">
                                        <p:cTn id="13" dur="500" fill="hold"/>
                                        <p:tgtEl>
                                          <p:spTgt spid="74758"/>
                                        </p:tgtEl>
                                        <p:attrNameLst>
                                          <p:attrName>ppt_x</p:attrName>
                                        </p:attrNameLst>
                                      </p:cBhvr>
                                      <p:tavLst>
                                        <p:tav tm="0">
                                          <p:val>
                                            <p:strVal val="#ppt_x"/>
                                          </p:val>
                                        </p:tav>
                                        <p:tav tm="100000">
                                          <p:val>
                                            <p:strVal val="#ppt_x"/>
                                          </p:val>
                                        </p:tav>
                                      </p:tavLst>
                                    </p:anim>
                                    <p:anim calcmode="lin" valueType="num">
                                      <p:cBhvr additive="base">
                                        <p:cTn id="14" dur="500" fill="hold"/>
                                        <p:tgtEl>
                                          <p:spTgt spid="747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4759"/>
                                        </p:tgtEl>
                                        <p:attrNameLst>
                                          <p:attrName>style.visibility</p:attrName>
                                        </p:attrNameLst>
                                      </p:cBhvr>
                                      <p:to>
                                        <p:strVal val="visible"/>
                                      </p:to>
                                    </p:set>
                                    <p:anim calcmode="lin" valueType="num">
                                      <p:cBhvr additive="base">
                                        <p:cTn id="19" dur="500" fill="hold"/>
                                        <p:tgtEl>
                                          <p:spTgt spid="74759"/>
                                        </p:tgtEl>
                                        <p:attrNameLst>
                                          <p:attrName>ppt_x</p:attrName>
                                        </p:attrNameLst>
                                      </p:cBhvr>
                                      <p:tavLst>
                                        <p:tav tm="0">
                                          <p:val>
                                            <p:strVal val="1+#ppt_w/2"/>
                                          </p:val>
                                        </p:tav>
                                        <p:tav tm="100000">
                                          <p:val>
                                            <p:strVal val="#ppt_x"/>
                                          </p:val>
                                        </p:tav>
                                      </p:tavLst>
                                    </p:anim>
                                    <p:anim calcmode="lin" valueType="num">
                                      <p:cBhvr additive="base">
                                        <p:cTn id="20" dur="500" fill="hold"/>
                                        <p:tgtEl>
                                          <p:spTgt spid="747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srcRect/>
          <a:stretch>
            <a:fillRect/>
          </a:stretch>
        </p:blipFill>
        <p:spPr bwMode="auto">
          <a:xfrm>
            <a:off x="1524000" y="430214"/>
            <a:ext cx="9144000" cy="599598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ja-JP" altLang="en-US" sz="4000"/>
              <a:t>脳血管性認知症のリスクファクター</a:t>
            </a:r>
          </a:p>
        </p:txBody>
      </p:sp>
      <p:sp>
        <p:nvSpPr>
          <p:cNvPr id="156675" name="Rectangle 3"/>
          <p:cNvSpPr>
            <a:spLocks noGrp="1" noChangeArrowheads="1"/>
          </p:cNvSpPr>
          <p:nvPr>
            <p:ph type="body" idx="1"/>
          </p:nvPr>
        </p:nvSpPr>
        <p:spPr/>
        <p:txBody>
          <a:bodyPr/>
          <a:lstStyle/>
          <a:p>
            <a:pPr>
              <a:buFontTx/>
              <a:buNone/>
            </a:pPr>
            <a:r>
              <a:rPr lang="ja-JP" altLang="en-US" sz="2800"/>
              <a:t>　１，加齢</a:t>
            </a:r>
          </a:p>
          <a:p>
            <a:pPr>
              <a:buFontTx/>
              <a:buNone/>
            </a:pPr>
            <a:r>
              <a:rPr lang="ja-JP" altLang="en-US" sz="2800"/>
              <a:t>　２，性別：男性</a:t>
            </a:r>
          </a:p>
          <a:p>
            <a:pPr>
              <a:buFontTx/>
              <a:buNone/>
            </a:pPr>
            <a:r>
              <a:rPr lang="ja-JP" altLang="en-US" sz="2800"/>
              <a:t>　３，血圧：高血圧、低血圧</a:t>
            </a:r>
          </a:p>
          <a:p>
            <a:pPr>
              <a:buFontTx/>
              <a:buNone/>
            </a:pPr>
            <a:r>
              <a:rPr lang="ja-JP" altLang="en-US" sz="2800"/>
              <a:t>　４，糖尿病</a:t>
            </a:r>
          </a:p>
          <a:p>
            <a:pPr>
              <a:buFontTx/>
              <a:buNone/>
            </a:pPr>
            <a:r>
              <a:rPr lang="ja-JP" altLang="en-US" sz="2800"/>
              <a:t>　５，低ＨＤＬ</a:t>
            </a:r>
            <a:r>
              <a:rPr lang="en-US" altLang="ja-JP" sz="2800"/>
              <a:t>-</a:t>
            </a:r>
            <a:r>
              <a:rPr lang="ja-JP" altLang="en-US" sz="2800"/>
              <a:t>Ｃ</a:t>
            </a:r>
            <a:r>
              <a:rPr lang="en-US" altLang="ja-JP" sz="2800"/>
              <a:t>hol</a:t>
            </a:r>
            <a:r>
              <a:rPr lang="ja-JP" altLang="en-US" sz="2800"/>
              <a:t>血症</a:t>
            </a:r>
          </a:p>
          <a:p>
            <a:pPr>
              <a:buFontTx/>
              <a:buNone/>
            </a:pPr>
            <a:r>
              <a:rPr lang="ja-JP" altLang="en-US" sz="2800"/>
              <a:t>　６，心疾患：弁膜症、心房細動</a:t>
            </a:r>
          </a:p>
          <a:p>
            <a:pPr>
              <a:buFontTx/>
              <a:buNone/>
            </a:pPr>
            <a:r>
              <a:rPr lang="ja-JP" altLang="en-US" sz="2800"/>
              <a:t>　７，脱水：血液粘性亢進</a:t>
            </a:r>
          </a:p>
          <a:p>
            <a:pPr>
              <a:buFontTx/>
              <a:buNone/>
            </a:pPr>
            <a:r>
              <a:rPr lang="ja-JP" altLang="en-US" sz="2800"/>
              <a:t>　８，喫煙</a:t>
            </a:r>
          </a:p>
          <a:p>
            <a:endParaRPr lang="en-US" altLang="ja-JP"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ja-JP" altLang="en-US"/>
              <a:t>やっかいな認知症</a:t>
            </a:r>
          </a:p>
        </p:txBody>
      </p:sp>
      <p:sp>
        <p:nvSpPr>
          <p:cNvPr id="75779" name="Rectangle 3"/>
          <p:cNvSpPr>
            <a:spLocks noGrp="1" noChangeArrowheads="1"/>
          </p:cNvSpPr>
          <p:nvPr>
            <p:ph type="body" idx="1"/>
          </p:nvPr>
        </p:nvSpPr>
        <p:spPr/>
        <p:txBody>
          <a:bodyPr/>
          <a:lstStyle/>
          <a:p>
            <a:r>
              <a:rPr lang="ja-JP" altLang="en-US"/>
              <a:t>アルツハイマー型認知症</a:t>
            </a:r>
            <a:br>
              <a:rPr lang="ja-JP" altLang="en-US"/>
            </a:br>
            <a:br>
              <a:rPr lang="ja-JP" altLang="en-US"/>
            </a:br>
            <a:endParaRPr lang="ja-JP" altLang="en-US"/>
          </a:p>
          <a:p>
            <a:r>
              <a:rPr lang="ja-JP" altLang="en-US"/>
              <a:t>その他</a:t>
            </a:r>
            <a:br>
              <a:rPr lang="ja-JP" altLang="en-US"/>
            </a:br>
            <a:r>
              <a:rPr lang="ja-JP" altLang="en-US"/>
              <a:t>　一種の舞踏病　他</a:t>
            </a:r>
          </a:p>
        </p:txBody>
      </p:sp>
      <p:pic>
        <p:nvPicPr>
          <p:cNvPr id="75780" name="Picture 4" descr="Cerebrum02"/>
          <p:cNvPicPr>
            <a:picLocks noChangeAspect="1" noChangeArrowheads="1"/>
          </p:cNvPicPr>
          <p:nvPr/>
        </p:nvPicPr>
        <p:blipFill>
          <a:blip r:embed="rId2"/>
          <a:srcRect/>
          <a:stretch>
            <a:fillRect/>
          </a:stretch>
        </p:blipFill>
        <p:spPr bwMode="auto">
          <a:xfrm>
            <a:off x="6629400" y="4267200"/>
            <a:ext cx="3175000" cy="2209800"/>
          </a:xfrm>
          <a:prstGeom prst="rect">
            <a:avLst/>
          </a:prstGeom>
          <a:noFill/>
        </p:spPr>
      </p:pic>
      <p:pic>
        <p:nvPicPr>
          <p:cNvPr id="75781" name="Picture 5" descr="正常ﾆｭｰﾛﾝ"/>
          <p:cNvPicPr>
            <a:picLocks noChangeAspect="1" noChangeArrowheads="1"/>
          </p:cNvPicPr>
          <p:nvPr/>
        </p:nvPicPr>
        <p:blipFill>
          <a:blip r:embed="rId3" cstate="print"/>
          <a:srcRect/>
          <a:stretch>
            <a:fillRect/>
          </a:stretch>
        </p:blipFill>
        <p:spPr bwMode="auto">
          <a:xfrm>
            <a:off x="8153400" y="838201"/>
            <a:ext cx="1828800" cy="1300163"/>
          </a:xfrm>
          <a:prstGeom prst="rect">
            <a:avLst/>
          </a:prstGeom>
          <a:noFill/>
        </p:spPr>
      </p:pic>
      <p:pic>
        <p:nvPicPr>
          <p:cNvPr id="75782" name="Picture 6" descr="senileplaque"/>
          <p:cNvPicPr>
            <a:picLocks noChangeAspect="1" noChangeArrowheads="1"/>
          </p:cNvPicPr>
          <p:nvPr/>
        </p:nvPicPr>
        <p:blipFill>
          <a:blip r:embed="rId4" cstate="print"/>
          <a:srcRect/>
          <a:stretch>
            <a:fillRect/>
          </a:stretch>
        </p:blipFill>
        <p:spPr bwMode="auto">
          <a:xfrm>
            <a:off x="8153400" y="2555875"/>
            <a:ext cx="1828800" cy="133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additive="base">
                                        <p:cTn id="7" dur="500" fill="hold"/>
                                        <p:tgtEl>
                                          <p:spTgt spid="75782"/>
                                        </p:tgtEl>
                                        <p:attrNameLst>
                                          <p:attrName>ppt_x</p:attrName>
                                        </p:attrNameLst>
                                      </p:cBhvr>
                                      <p:tavLst>
                                        <p:tav tm="0">
                                          <p:val>
                                            <p:strVal val="1+#ppt_w/2"/>
                                          </p:val>
                                        </p:tav>
                                        <p:tav tm="100000">
                                          <p:val>
                                            <p:strVal val="#ppt_x"/>
                                          </p:val>
                                        </p:tav>
                                      </p:tavLst>
                                    </p:anim>
                                    <p:anim calcmode="lin" valueType="num">
                                      <p:cBhvr additive="base">
                                        <p:cTn id="8" dur="500" fill="hold"/>
                                        <p:tgtEl>
                                          <p:spTgt spid="757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209800" y="457200"/>
            <a:ext cx="7772400" cy="1143000"/>
          </a:xfrm>
        </p:spPr>
        <p:txBody>
          <a:bodyPr/>
          <a:lstStyle/>
          <a:p>
            <a:r>
              <a:rPr lang="ja-JP" altLang="en-US"/>
              <a:t>アルツハイマー病の</a:t>
            </a:r>
            <a:br>
              <a:rPr lang="ja-JP" altLang="en-US"/>
            </a:br>
            <a:r>
              <a:rPr lang="ja-JP" altLang="en-US"/>
              <a:t>　　　　　　　　　　リスクファクター</a:t>
            </a:r>
          </a:p>
        </p:txBody>
      </p:sp>
      <p:sp>
        <p:nvSpPr>
          <p:cNvPr id="157699" name="Rectangle 3"/>
          <p:cNvSpPr>
            <a:spLocks noGrp="1" noChangeArrowheads="1"/>
          </p:cNvSpPr>
          <p:nvPr>
            <p:ph type="body" idx="1"/>
          </p:nvPr>
        </p:nvSpPr>
        <p:spPr/>
        <p:txBody>
          <a:bodyPr/>
          <a:lstStyle/>
          <a:p>
            <a:pPr marL="609600" indent="-609600">
              <a:buFont typeface="Wingdings" pitchFamily="2" charset="2"/>
              <a:buAutoNum type="arabicPeriod"/>
            </a:pPr>
            <a:r>
              <a:rPr lang="ja-JP" altLang="en-US" sz="2800"/>
              <a:t>年齢：高齢</a:t>
            </a:r>
          </a:p>
          <a:p>
            <a:pPr marL="609600" indent="-609600">
              <a:buFont typeface="Wingdings" pitchFamily="2" charset="2"/>
              <a:buAutoNum type="arabicPeriod"/>
            </a:pPr>
            <a:r>
              <a:rPr lang="ja-JP" altLang="en-US" sz="2800"/>
              <a:t>性別：女性（男性の１．５倍）</a:t>
            </a:r>
          </a:p>
          <a:p>
            <a:pPr marL="609600" indent="-609600">
              <a:buFont typeface="Wingdings" pitchFamily="2" charset="2"/>
              <a:buAutoNum type="arabicPeriod"/>
            </a:pPr>
            <a:r>
              <a:rPr lang="ja-JP" altLang="en-US" sz="2800"/>
              <a:t>アポＥ４：６０歳代発症例に多い</a:t>
            </a:r>
            <a:br>
              <a:rPr lang="ja-JP" altLang="en-US" sz="2800"/>
            </a:br>
            <a:r>
              <a:rPr lang="ja-JP" altLang="en-US" sz="2800"/>
              <a:t>ｱﾎﾟ</a:t>
            </a:r>
            <a:r>
              <a:rPr lang="en-US" altLang="ja-JP" sz="2800"/>
              <a:t>E4</a:t>
            </a:r>
            <a:r>
              <a:rPr lang="ja-JP" altLang="en-US" sz="2800"/>
              <a:t>は虚血性心疾患のﾘｽｸﾌｧｸﾀｰでもある</a:t>
            </a:r>
          </a:p>
          <a:p>
            <a:pPr marL="609600" indent="-609600">
              <a:buFont typeface="Wingdings" pitchFamily="2" charset="2"/>
              <a:buAutoNum type="arabicPeriod"/>
            </a:pPr>
            <a:r>
              <a:rPr lang="ja-JP" altLang="en-US" sz="2800"/>
              <a:t>Ｔ</a:t>
            </a:r>
            <a:r>
              <a:rPr lang="en-US" altLang="ja-JP" sz="2800"/>
              <a:t>-</a:t>
            </a:r>
            <a:r>
              <a:rPr lang="ja-JP" altLang="en-US" sz="2800"/>
              <a:t>Ｃ</a:t>
            </a:r>
            <a:r>
              <a:rPr lang="en-US" altLang="ja-JP" sz="2800"/>
              <a:t>hol</a:t>
            </a:r>
            <a:r>
              <a:rPr lang="ja-JP" altLang="en-US" sz="2800"/>
              <a:t>：中年期に２５２</a:t>
            </a:r>
            <a:r>
              <a:rPr lang="en-US" altLang="ja-JP" sz="2800"/>
              <a:t>mg</a:t>
            </a:r>
            <a:r>
              <a:rPr lang="ja-JP" altLang="en-US" sz="2800"/>
              <a:t>以上</a:t>
            </a:r>
          </a:p>
          <a:p>
            <a:pPr marL="609600" indent="-609600">
              <a:buFont typeface="Wingdings" pitchFamily="2" charset="2"/>
              <a:buAutoNum type="arabicPeriod"/>
            </a:pPr>
            <a:r>
              <a:rPr lang="ja-JP" altLang="en-US" sz="2800"/>
              <a:t>疾病既往：頭部外傷、甲状腺疾患、歯牙脱落</a:t>
            </a:r>
            <a:br>
              <a:rPr lang="ja-JP" altLang="en-US" sz="2800"/>
            </a:br>
            <a:br>
              <a:rPr lang="ja-JP" altLang="en-US" sz="2800"/>
            </a:br>
            <a:r>
              <a:rPr lang="ja-JP" altLang="en-US" sz="2800"/>
              <a:t>？　アルミニウム、たばこ</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ja-JP" altLang="en-US" sz="4000">
                <a:ea typeface="HG創英角ﾎﾟｯﾌﾟ体" pitchFamily="49" charset="-128"/>
              </a:rPr>
              <a:t>活発な生活習慣の促進が認知機能の維持に有効である</a:t>
            </a:r>
          </a:p>
        </p:txBody>
      </p:sp>
      <p:sp>
        <p:nvSpPr>
          <p:cNvPr id="17411" name="Rectangle 3"/>
          <p:cNvSpPr>
            <a:spLocks noGrp="1" noChangeArrowheads="1"/>
          </p:cNvSpPr>
          <p:nvPr>
            <p:ph type="body" idx="1"/>
          </p:nvPr>
        </p:nvSpPr>
        <p:spPr>
          <a:xfrm>
            <a:off x="1992313" y="2060576"/>
            <a:ext cx="8229600" cy="4525963"/>
          </a:xfrm>
        </p:spPr>
        <p:txBody>
          <a:bodyPr/>
          <a:lstStyle/>
          <a:p>
            <a:pPr>
              <a:buFontTx/>
              <a:buNone/>
            </a:pPr>
            <a:r>
              <a:rPr lang="ja-JP" altLang="en-US"/>
              <a:t>　　</a:t>
            </a:r>
            <a:r>
              <a:rPr lang="en-US" altLang="ja-JP"/>
              <a:t>Abbott</a:t>
            </a:r>
            <a:r>
              <a:rPr lang="ja-JP" altLang="en-US"/>
              <a:t>らは，運動可能な</a:t>
            </a:r>
            <a:r>
              <a:rPr lang="en-US" altLang="ja-JP"/>
              <a:t>71</a:t>
            </a:r>
            <a:r>
              <a:rPr lang="ja-JP" altLang="en-US"/>
              <a:t>－</a:t>
            </a:r>
            <a:r>
              <a:rPr lang="en-US" altLang="ja-JP"/>
              <a:t>93</a:t>
            </a:r>
            <a:r>
              <a:rPr lang="ja-JP" altLang="en-US"/>
              <a:t>歳のハワイ在住の日系アメリカ人男性</a:t>
            </a:r>
            <a:r>
              <a:rPr lang="en-US" altLang="ja-JP"/>
              <a:t>2257</a:t>
            </a:r>
            <a:r>
              <a:rPr lang="ja-JP" altLang="en-US"/>
              <a:t>名を対象として，</a:t>
            </a:r>
            <a:r>
              <a:rPr lang="en-US" altLang="ja-JP"/>
              <a:t>1</a:t>
            </a:r>
            <a:r>
              <a:rPr lang="ja-JP" altLang="en-US"/>
              <a:t>日当たりの運動距離と</a:t>
            </a:r>
            <a:r>
              <a:rPr lang="en-US" altLang="ja-JP"/>
              <a:t>5</a:t>
            </a:r>
            <a:r>
              <a:rPr lang="ja-JP" altLang="en-US"/>
              <a:t>年後の認知症発症の関連を調査した。追跡期間中に</a:t>
            </a:r>
            <a:r>
              <a:rPr lang="en-US" altLang="ja-JP"/>
              <a:t>158</a:t>
            </a:r>
            <a:r>
              <a:rPr lang="ja-JP" altLang="en-US"/>
              <a:t>名の認知症患者が確認された。年齢補正後も，歩行最小群（</a:t>
            </a:r>
            <a:r>
              <a:rPr lang="en-US" altLang="ja-JP"/>
              <a:t>1</a:t>
            </a:r>
            <a:r>
              <a:rPr lang="ja-JP" altLang="en-US"/>
              <a:t>日当たり</a:t>
            </a:r>
            <a:r>
              <a:rPr lang="en-US" altLang="ja-JP"/>
              <a:t>0.4km</a:t>
            </a:r>
            <a:r>
              <a:rPr lang="ja-JP" altLang="en-US"/>
              <a:t>未満）では，</a:t>
            </a:r>
            <a:r>
              <a:rPr lang="en-US" altLang="ja-JP"/>
              <a:t>1</a:t>
            </a:r>
            <a:r>
              <a:rPr lang="ja-JP" altLang="en-US"/>
              <a:t>日当たり</a:t>
            </a:r>
            <a:r>
              <a:rPr lang="en-US" altLang="ja-JP"/>
              <a:t>3.2km</a:t>
            </a:r>
            <a:r>
              <a:rPr lang="ja-JP" altLang="en-US"/>
              <a:t>超群に比して約</a:t>
            </a:r>
            <a:r>
              <a:rPr lang="en-US" altLang="ja-JP"/>
              <a:t>1.8</a:t>
            </a:r>
            <a:r>
              <a:rPr lang="ja-JP" altLang="en-US"/>
              <a:t>倍認知症の発症リスクが高かったことを報告。</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74825" y="260350"/>
            <a:ext cx="8686800" cy="1143000"/>
          </a:xfrm>
        </p:spPr>
        <p:txBody>
          <a:bodyPr/>
          <a:lstStyle/>
          <a:p>
            <a:r>
              <a:rPr lang="ja-JP" altLang="en-US" sz="4000">
                <a:latin typeface="HGS創英角ﾎﾟｯﾌﾟ体" pitchFamily="50" charset="-128"/>
                <a:ea typeface="HGS創英角ﾎﾟｯﾌﾟ体" pitchFamily="50" charset="-128"/>
              </a:rPr>
              <a:t>アルツハイマー型認知症の発病</a:t>
            </a:r>
            <a:r>
              <a:rPr lang="en-US" altLang="ja-JP" sz="4000">
                <a:latin typeface="HGS創英角ﾎﾟｯﾌﾟ体" pitchFamily="50" charset="-128"/>
                <a:ea typeface="HGS創英角ﾎﾟｯﾌﾟ体" pitchFamily="50" charset="-128"/>
              </a:rPr>
              <a:t>(</a:t>
            </a:r>
            <a:r>
              <a:rPr lang="ja-JP" altLang="en-US" sz="4000">
                <a:latin typeface="HGS創英角ﾎﾟｯﾌﾟ体" pitchFamily="50" charset="-128"/>
                <a:ea typeface="HGS創英角ﾎﾟｯﾌﾟ体" pitchFamily="50" charset="-128"/>
              </a:rPr>
              <a:t>仮説</a:t>
            </a:r>
            <a:r>
              <a:rPr lang="en-US" altLang="ja-JP" sz="4000">
                <a:latin typeface="HGS創英角ﾎﾟｯﾌﾟ体" pitchFamily="50" charset="-128"/>
                <a:ea typeface="HGS創英角ﾎﾟｯﾌﾟ体" pitchFamily="50" charset="-128"/>
              </a:rPr>
              <a:t>)</a:t>
            </a:r>
          </a:p>
        </p:txBody>
      </p:sp>
      <p:sp>
        <p:nvSpPr>
          <p:cNvPr id="19459" name="Rectangle 3"/>
          <p:cNvSpPr>
            <a:spLocks noGrp="1" noChangeArrowheads="1"/>
          </p:cNvSpPr>
          <p:nvPr>
            <p:ph type="body" idx="1"/>
          </p:nvPr>
        </p:nvSpPr>
        <p:spPr>
          <a:xfrm>
            <a:off x="1774825" y="1600201"/>
            <a:ext cx="8642350" cy="4525963"/>
          </a:xfrm>
        </p:spPr>
        <p:txBody>
          <a:bodyPr/>
          <a:lstStyle/>
          <a:p>
            <a:pPr>
              <a:buFontTx/>
              <a:buNone/>
            </a:pPr>
            <a:r>
              <a:rPr lang="ja-JP" altLang="en-US"/>
              <a:t>健康脳　　　　　　　　　　　　　　　　　高齢健康脳</a:t>
            </a:r>
          </a:p>
          <a:p>
            <a:pPr>
              <a:buFontTx/>
              <a:buNone/>
            </a:pPr>
            <a:endParaRPr lang="ja-JP" altLang="en-US"/>
          </a:p>
          <a:p>
            <a:pPr>
              <a:buFontTx/>
              <a:buNone/>
            </a:pPr>
            <a:endParaRPr lang="ja-JP" altLang="en-US" sz="2400"/>
          </a:p>
          <a:p>
            <a:pPr>
              <a:buFontTx/>
              <a:buNone/>
            </a:pPr>
            <a:r>
              <a:rPr lang="ja-JP" altLang="en-US"/>
              <a:t>　　　　軽症認知障害（ＭＣＩ）</a:t>
            </a:r>
          </a:p>
          <a:p>
            <a:pPr>
              <a:buFontTx/>
              <a:buNone/>
            </a:pPr>
            <a:endParaRPr lang="ja-JP" altLang="en-US"/>
          </a:p>
          <a:p>
            <a:pPr>
              <a:buFontTx/>
              <a:buNone/>
            </a:pPr>
            <a:endParaRPr lang="ja-JP" altLang="en-US"/>
          </a:p>
          <a:p>
            <a:pPr>
              <a:buFontTx/>
              <a:buNone/>
            </a:pPr>
            <a:r>
              <a:rPr lang="ja-JP" altLang="en-US"/>
              <a:t>　　　　　　　　　　　　　　認知症</a:t>
            </a:r>
          </a:p>
        </p:txBody>
      </p:sp>
      <p:sp>
        <p:nvSpPr>
          <p:cNvPr id="19460" name="Line 4"/>
          <p:cNvSpPr>
            <a:spLocks noChangeShapeType="1"/>
          </p:cNvSpPr>
          <p:nvPr/>
        </p:nvSpPr>
        <p:spPr bwMode="auto">
          <a:xfrm>
            <a:off x="3575050" y="1989138"/>
            <a:ext cx="4033838" cy="0"/>
          </a:xfrm>
          <a:prstGeom prst="line">
            <a:avLst/>
          </a:prstGeom>
          <a:noFill/>
          <a:ln w="9525">
            <a:solidFill>
              <a:schemeClr val="tx1"/>
            </a:solidFill>
            <a:round/>
            <a:headEnd type="oval" w="med" len="med"/>
            <a:tailEnd type="triangle" w="med" len="med"/>
          </a:ln>
          <a:effectLst/>
        </p:spPr>
        <p:txBody>
          <a:bodyPr/>
          <a:lstStyle/>
          <a:p>
            <a:endParaRPr lang="ja-JP" altLang="en-US"/>
          </a:p>
        </p:txBody>
      </p:sp>
      <p:sp>
        <p:nvSpPr>
          <p:cNvPr id="19461" name="Line 5"/>
          <p:cNvSpPr>
            <a:spLocks noChangeShapeType="1"/>
          </p:cNvSpPr>
          <p:nvPr/>
        </p:nvSpPr>
        <p:spPr bwMode="auto">
          <a:xfrm>
            <a:off x="3432175" y="2349501"/>
            <a:ext cx="865188" cy="792163"/>
          </a:xfrm>
          <a:prstGeom prst="line">
            <a:avLst/>
          </a:prstGeom>
          <a:noFill/>
          <a:ln w="9525">
            <a:solidFill>
              <a:schemeClr val="tx1"/>
            </a:solidFill>
            <a:round/>
            <a:headEnd/>
            <a:tailEnd type="triangle" w="med" len="med"/>
          </a:ln>
          <a:effectLst/>
        </p:spPr>
        <p:txBody>
          <a:bodyPr/>
          <a:lstStyle/>
          <a:p>
            <a:endParaRPr lang="ja-JP" altLang="en-US"/>
          </a:p>
        </p:txBody>
      </p:sp>
      <p:sp>
        <p:nvSpPr>
          <p:cNvPr id="19463" name="Line 7"/>
          <p:cNvSpPr>
            <a:spLocks noChangeShapeType="1"/>
          </p:cNvSpPr>
          <p:nvPr/>
        </p:nvSpPr>
        <p:spPr bwMode="auto">
          <a:xfrm>
            <a:off x="5159375" y="4005264"/>
            <a:ext cx="1081088" cy="936625"/>
          </a:xfrm>
          <a:prstGeom prst="line">
            <a:avLst/>
          </a:prstGeom>
          <a:noFill/>
          <a:ln w="9525">
            <a:solidFill>
              <a:schemeClr val="tx1"/>
            </a:solidFill>
            <a:round/>
            <a:headEnd/>
            <a:tailEnd type="triangle" w="med" len="med"/>
          </a:ln>
          <a:effectLst/>
        </p:spPr>
        <p:txBody>
          <a:bodyPr/>
          <a:lstStyle/>
          <a:p>
            <a:endParaRPr lang="ja-JP" altLang="en-US"/>
          </a:p>
        </p:txBody>
      </p:sp>
      <p:sp>
        <p:nvSpPr>
          <p:cNvPr id="19464" name="Line 8"/>
          <p:cNvSpPr>
            <a:spLocks noChangeShapeType="1"/>
          </p:cNvSpPr>
          <p:nvPr/>
        </p:nvSpPr>
        <p:spPr bwMode="auto">
          <a:xfrm flipV="1">
            <a:off x="5375275" y="2205038"/>
            <a:ext cx="2160588" cy="863600"/>
          </a:xfrm>
          <a:prstGeom prst="line">
            <a:avLst/>
          </a:prstGeom>
          <a:noFill/>
          <a:ln w="9525">
            <a:solidFill>
              <a:schemeClr val="tx1"/>
            </a:solidFill>
            <a:round/>
            <a:headEnd/>
            <a:tailEnd type="triangle" w="med" len="med"/>
          </a:ln>
          <a:effectLst/>
        </p:spPr>
        <p:txBody>
          <a:bodyPr/>
          <a:lstStyle/>
          <a:p>
            <a:endParaRPr lang="ja-JP" altLang="en-US"/>
          </a:p>
        </p:txBody>
      </p:sp>
      <p:sp>
        <p:nvSpPr>
          <p:cNvPr id="19467" name="Text Box 11"/>
          <p:cNvSpPr txBox="1">
            <a:spLocks noChangeArrowheads="1"/>
          </p:cNvSpPr>
          <p:nvPr/>
        </p:nvSpPr>
        <p:spPr bwMode="auto">
          <a:xfrm>
            <a:off x="6580189" y="2492375"/>
            <a:ext cx="3902075" cy="457200"/>
          </a:xfrm>
          <a:prstGeom prst="rect">
            <a:avLst/>
          </a:prstGeom>
          <a:noFill/>
          <a:ln w="9525">
            <a:noFill/>
            <a:miter lim="800000"/>
            <a:headEnd/>
            <a:tailEnd/>
          </a:ln>
          <a:effectLst/>
        </p:spPr>
        <p:txBody>
          <a:bodyPr wrap="none">
            <a:spAutoFit/>
          </a:bodyPr>
          <a:lstStyle/>
          <a:p>
            <a:r>
              <a:rPr lang="ja-JP" altLang="en-US" b="1">
                <a:solidFill>
                  <a:srgbClr val="00CC00"/>
                </a:solidFill>
              </a:rPr>
              <a:t>有酸素運動　知的プログラム</a:t>
            </a:r>
          </a:p>
        </p:txBody>
      </p:sp>
      <p:sp>
        <p:nvSpPr>
          <p:cNvPr id="19469" name="Text Box 13"/>
          <p:cNvSpPr txBox="1">
            <a:spLocks noChangeArrowheads="1"/>
          </p:cNvSpPr>
          <p:nvPr/>
        </p:nvSpPr>
        <p:spPr bwMode="auto">
          <a:xfrm>
            <a:off x="1703388" y="4221163"/>
            <a:ext cx="3759200" cy="457200"/>
          </a:xfrm>
          <a:prstGeom prst="rect">
            <a:avLst/>
          </a:prstGeom>
          <a:noFill/>
          <a:ln w="9525">
            <a:noFill/>
            <a:miter lim="800000"/>
            <a:headEnd/>
            <a:tailEnd/>
          </a:ln>
          <a:effectLst/>
        </p:spPr>
        <p:txBody>
          <a:bodyPr wrap="none">
            <a:spAutoFit/>
          </a:bodyPr>
          <a:lstStyle/>
          <a:p>
            <a:r>
              <a:rPr lang="ja-JP" altLang="en-US" b="1">
                <a:solidFill>
                  <a:srgbClr val="FF0066"/>
                </a:solidFill>
              </a:rPr>
              <a:t>不用（廃用）症候群　合併症</a:t>
            </a:r>
          </a:p>
        </p:txBody>
      </p:sp>
      <p:sp>
        <p:nvSpPr>
          <p:cNvPr id="19472" name="Line 16"/>
          <p:cNvSpPr>
            <a:spLocks noChangeShapeType="1"/>
          </p:cNvSpPr>
          <p:nvPr/>
        </p:nvSpPr>
        <p:spPr bwMode="auto">
          <a:xfrm flipV="1">
            <a:off x="7104064" y="4724401"/>
            <a:ext cx="504825" cy="576263"/>
          </a:xfrm>
          <a:prstGeom prst="line">
            <a:avLst/>
          </a:prstGeom>
          <a:noFill/>
          <a:ln w="9525">
            <a:solidFill>
              <a:schemeClr val="tx1"/>
            </a:solidFill>
            <a:round/>
            <a:headEnd/>
            <a:tailEnd type="triangle" w="med" len="med"/>
          </a:ln>
          <a:effectLst/>
        </p:spPr>
        <p:txBody>
          <a:bodyPr/>
          <a:lstStyle/>
          <a:p>
            <a:endParaRPr lang="ja-JP" altLang="en-US"/>
          </a:p>
        </p:txBody>
      </p:sp>
      <p:sp>
        <p:nvSpPr>
          <p:cNvPr id="19473" name="Text Box 17"/>
          <p:cNvSpPr txBox="1">
            <a:spLocks noChangeArrowheads="1"/>
          </p:cNvSpPr>
          <p:nvPr/>
        </p:nvSpPr>
        <p:spPr bwMode="auto">
          <a:xfrm>
            <a:off x="7608889" y="3933826"/>
            <a:ext cx="588623" cy="830997"/>
          </a:xfrm>
          <a:prstGeom prst="rect">
            <a:avLst/>
          </a:prstGeom>
          <a:noFill/>
          <a:ln w="9525">
            <a:noFill/>
            <a:miter lim="800000"/>
            <a:headEnd/>
            <a:tailEnd/>
          </a:ln>
          <a:effectLst/>
        </p:spPr>
        <p:txBody>
          <a:bodyPr wrap="none">
            <a:spAutoFit/>
          </a:bodyPr>
          <a:lstStyle/>
          <a:p>
            <a:r>
              <a:rPr lang="ja-JP" altLang="en-US" sz="4800" b="1">
                <a:solidFill>
                  <a:srgbClr val="FF0066"/>
                </a:solidFill>
              </a:rPr>
              <a:t>Ｘ</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sz="4000">
                <a:ea typeface="HG創英角ﾎﾟｯﾌﾟ体" pitchFamily="49" charset="-128"/>
              </a:rPr>
              <a:t>認知症や機能低下を予防するとは</a:t>
            </a:r>
          </a:p>
        </p:txBody>
      </p:sp>
      <p:sp>
        <p:nvSpPr>
          <p:cNvPr id="18435" name="Rectangle 3"/>
          <p:cNvSpPr>
            <a:spLocks noGrp="1" noChangeArrowheads="1"/>
          </p:cNvSpPr>
          <p:nvPr>
            <p:ph type="body" idx="1"/>
          </p:nvPr>
        </p:nvSpPr>
        <p:spPr/>
        <p:txBody>
          <a:bodyPr/>
          <a:lstStyle/>
          <a:p>
            <a:pPr>
              <a:buFontTx/>
              <a:buNone/>
            </a:pPr>
            <a:endParaRPr lang="en-US" altLang="ja-JP" sz="4400"/>
          </a:p>
          <a:p>
            <a:pPr>
              <a:buFontTx/>
              <a:buNone/>
            </a:pPr>
            <a:r>
              <a:rPr lang="ja-JP" altLang="en-US" sz="4400"/>
              <a:t>　１、病気の予防</a:t>
            </a:r>
          </a:p>
          <a:p>
            <a:pPr>
              <a:buFontTx/>
              <a:buNone/>
            </a:pPr>
            <a:endParaRPr lang="ja-JP" altLang="en-US" sz="4400"/>
          </a:p>
          <a:p>
            <a:pPr>
              <a:buFontTx/>
              <a:buNone/>
            </a:pPr>
            <a:r>
              <a:rPr lang="ja-JP" altLang="en-US" sz="4400"/>
              <a:t>　２、不用（廃用）症候群の防止</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2248502" y="0"/>
          <a:ext cx="7715304" cy="6731876"/>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8907517" y="5612524"/>
            <a:ext cx="2112579" cy="646331"/>
          </a:xfrm>
          <a:prstGeom prst="rect">
            <a:avLst/>
          </a:prstGeom>
          <a:noFill/>
        </p:spPr>
        <p:txBody>
          <a:bodyPr wrap="square" rtlCol="0">
            <a:spAutoFit/>
          </a:bodyPr>
          <a:lstStyle/>
          <a:p>
            <a:r>
              <a:rPr kumimoji="1" lang="ja-JP" altLang="en-US" b="1" dirty="0">
                <a:ln w="0"/>
                <a:latin typeface="+mj-ea"/>
                <a:ea typeface="+mj-ea"/>
              </a:rPr>
              <a:t>小阪憲司講演抜粋</a:t>
            </a:r>
            <a:endParaRPr kumimoji="1" lang="en-US" altLang="ja-JP" b="1" dirty="0">
              <a:ln w="0"/>
              <a:latin typeface="+mj-ea"/>
              <a:ea typeface="+mj-ea"/>
            </a:endParaRPr>
          </a:p>
          <a:p>
            <a:r>
              <a:rPr lang="ja-JP" altLang="en-US" b="1" dirty="0">
                <a:ln w="0"/>
                <a:latin typeface="+mj-ea"/>
                <a:ea typeface="+mj-ea"/>
              </a:rPr>
              <a:t>剖検例より</a:t>
            </a:r>
            <a:endParaRPr lang="en-US" altLang="ja-JP" b="1" dirty="0">
              <a:ln w="0"/>
              <a:latin typeface="+mj-ea"/>
              <a:ea typeface="+mj-ea"/>
            </a:endParaRPr>
          </a:p>
        </p:txBody>
      </p:sp>
      <p:sp>
        <p:nvSpPr>
          <p:cNvPr id="3" name="スライド番号プレースホルダー 2"/>
          <p:cNvSpPr>
            <a:spLocks noGrp="1"/>
          </p:cNvSpPr>
          <p:nvPr>
            <p:ph type="sldNum" sz="quarter" idx="12"/>
          </p:nvPr>
        </p:nvSpPr>
        <p:spPr/>
        <p:txBody>
          <a:bodyPr/>
          <a:lstStyle/>
          <a:p>
            <a:fld id="{45E8076D-2713-4DD3-9994-B575BFDDE1E0}" type="slidenum">
              <a:rPr kumimoji="1" lang="ja-JP" altLang="en-US" smtClean="0"/>
              <a:t>46</a:t>
            </a:fld>
            <a:endParaRPr kumimoji="1" lang="ja-JP" altLang="en-US"/>
          </a:p>
        </p:txBody>
      </p:sp>
    </p:spTree>
    <p:extLst>
      <p:ext uri="{BB962C8B-B14F-4D97-AF65-F5344CB8AC3E}">
        <p14:creationId xmlns:p14="http://schemas.microsoft.com/office/powerpoint/2010/main" val="3091146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kumimoji="1" lang="ja-JP" altLang="en-US" sz="4400" dirty="0">
                <a:latin typeface="HGP創英角ﾎﾟｯﾌﾟ体" panose="040B0A00000000000000" pitchFamily="50" charset="-128"/>
                <a:ea typeface="HGP創英角ﾎﾟｯﾌﾟ体" panose="040B0A00000000000000" pitchFamily="50" charset="-128"/>
              </a:rPr>
              <a:t>認知症の症状は患者の不安や想いの反映であることが多いのではないか？</a:t>
            </a:r>
          </a:p>
        </p:txBody>
      </p:sp>
      <p:sp>
        <p:nvSpPr>
          <p:cNvPr id="5" name="サブタイトル 4"/>
          <p:cNvSpPr>
            <a:spLocks noGrp="1"/>
          </p:cNvSpPr>
          <p:nvPr>
            <p:ph type="subTitle" idx="1"/>
          </p:nvPr>
        </p:nvSpPr>
        <p:spPr/>
        <p:txBody>
          <a:bodyPr/>
          <a:lstStyle/>
          <a:p>
            <a:endParaRPr kumimoji="1" lang="ja-JP" altLang="en-US"/>
          </a:p>
        </p:txBody>
      </p:sp>
      <p:sp>
        <p:nvSpPr>
          <p:cNvPr id="2" name="スライド番号プレースホルダー 1"/>
          <p:cNvSpPr>
            <a:spLocks noGrp="1"/>
          </p:cNvSpPr>
          <p:nvPr>
            <p:ph type="sldNum" sz="quarter" idx="12"/>
          </p:nvPr>
        </p:nvSpPr>
        <p:spPr/>
        <p:txBody>
          <a:bodyPr/>
          <a:lstStyle/>
          <a:p>
            <a:fld id="{45E8076D-2713-4DD3-9994-B575BFDDE1E0}" type="slidenum">
              <a:rPr kumimoji="1" lang="ja-JP" altLang="en-US" smtClean="0"/>
              <a:t>47</a:t>
            </a:fld>
            <a:endParaRPr kumimoji="1" lang="ja-JP" altLang="en-US"/>
          </a:p>
        </p:txBody>
      </p:sp>
    </p:spTree>
    <p:extLst>
      <p:ext uri="{BB962C8B-B14F-4D97-AF65-F5344CB8AC3E}">
        <p14:creationId xmlns:p14="http://schemas.microsoft.com/office/powerpoint/2010/main" val="3569945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認知症</a:t>
            </a:r>
            <a:r>
              <a:rPr kumimoji="1" lang="ja-JP" altLang="en-US" dirty="0">
                <a:latin typeface="HGP創英角ﾎﾟｯﾌﾟ体" panose="040B0A00000000000000" pitchFamily="50" charset="-128"/>
                <a:ea typeface="HGP創英角ﾎﾟｯﾌﾟ体" panose="040B0A00000000000000" pitchFamily="50" charset="-128"/>
              </a:rPr>
              <a:t>と予防</a:t>
            </a:r>
          </a:p>
        </p:txBody>
      </p:sp>
      <p:sp>
        <p:nvSpPr>
          <p:cNvPr id="3" name="コンテンツ プレースホルダー 2"/>
          <p:cNvSpPr>
            <a:spLocks noGrp="1"/>
          </p:cNvSpPr>
          <p:nvPr>
            <p:ph idx="1"/>
          </p:nvPr>
        </p:nvSpPr>
        <p:spPr>
          <a:xfrm>
            <a:off x="1775520" y="1844824"/>
            <a:ext cx="8435280" cy="4925144"/>
          </a:xfrm>
        </p:spPr>
        <p:txBody>
          <a:bodyPr/>
          <a:lstStyle/>
          <a:p>
            <a:pPr marL="514350" indent="-514350">
              <a:buFont typeface="+mj-lt"/>
              <a:buAutoNum type="arabicPeriod"/>
            </a:pPr>
            <a:r>
              <a:rPr lang="ja-JP" altLang="en-US" dirty="0"/>
              <a:t>一</a:t>
            </a:r>
            <a:r>
              <a:rPr kumimoji="1" lang="ja-JP" altLang="en-US" dirty="0"/>
              <a:t>次予防</a:t>
            </a:r>
            <a:br>
              <a:rPr lang="en-US" altLang="ja-JP" dirty="0"/>
            </a:br>
            <a:r>
              <a:rPr lang="ja-JP" altLang="en-US" dirty="0"/>
              <a:t>発症予防</a:t>
            </a:r>
            <a:endParaRPr kumimoji="1" lang="en-US" altLang="ja-JP" dirty="0"/>
          </a:p>
          <a:p>
            <a:pPr marL="514350" indent="-514350">
              <a:buFont typeface="+mj-lt"/>
              <a:buAutoNum type="arabicPeriod"/>
            </a:pPr>
            <a:r>
              <a:rPr lang="ja-JP" altLang="en-US" dirty="0"/>
              <a:t>二次予防</a:t>
            </a:r>
            <a:br>
              <a:rPr lang="en-US" altLang="ja-JP" dirty="0"/>
            </a:br>
            <a:r>
              <a:rPr lang="ja-JP" altLang="en-US" dirty="0"/>
              <a:t>早期発見早期対応</a:t>
            </a:r>
            <a:endParaRPr lang="en-US" altLang="ja-JP" dirty="0"/>
          </a:p>
          <a:p>
            <a:pPr marL="514350" indent="-514350">
              <a:buFont typeface="+mj-lt"/>
              <a:buAutoNum type="arabicPeriod"/>
            </a:pPr>
            <a:r>
              <a:rPr lang="ja-JP" altLang="en-US" dirty="0"/>
              <a:t>三次予防</a:t>
            </a:r>
            <a:br>
              <a:rPr lang="en-US" altLang="ja-JP" dirty="0"/>
            </a:br>
            <a:r>
              <a:rPr lang="ja-JP" altLang="en-US" dirty="0"/>
              <a:t>リハビリテーション</a:t>
            </a:r>
            <a:endParaRPr lang="en-US" altLang="ja-JP" dirty="0"/>
          </a:p>
          <a:p>
            <a:pPr marL="514350" indent="-514350">
              <a:buFont typeface="+mj-lt"/>
              <a:buAutoNum type="arabicPeriod"/>
            </a:pPr>
            <a:r>
              <a:rPr kumimoji="1" lang="ja-JP" altLang="en-US" dirty="0"/>
              <a:t>四次予防</a:t>
            </a:r>
            <a:br>
              <a:rPr kumimoji="1" lang="en-US" altLang="ja-JP" dirty="0"/>
            </a:br>
            <a:r>
              <a:rPr kumimoji="1" lang="ja-JP" altLang="en-US" dirty="0"/>
              <a:t>悪化防止、医療の対象にならないように</a:t>
            </a:r>
          </a:p>
        </p:txBody>
      </p:sp>
    </p:spTree>
    <p:extLst>
      <p:ext uri="{BB962C8B-B14F-4D97-AF65-F5344CB8AC3E}">
        <p14:creationId xmlns:p14="http://schemas.microsoft.com/office/powerpoint/2010/main" val="2089700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pPr eaLnBrk="1" hangingPunct="1"/>
            <a:r>
              <a:rPr lang="ja-JP" altLang="en-US"/>
              <a:t>認知症の診断基準</a:t>
            </a:r>
            <a:r>
              <a:rPr lang="en-US" altLang="ja-JP"/>
              <a:t>(DSM-Ⅲ-R)</a:t>
            </a:r>
            <a:endParaRPr lang="ja-JP" altLang="en-US"/>
          </a:p>
        </p:txBody>
      </p:sp>
      <p:sp>
        <p:nvSpPr>
          <p:cNvPr id="3" name="コンテンツ プレースホルダ 2"/>
          <p:cNvSpPr>
            <a:spLocks noGrp="1"/>
          </p:cNvSpPr>
          <p:nvPr>
            <p:ph idx="1"/>
          </p:nvPr>
        </p:nvSpPr>
        <p:spPr/>
        <p:txBody>
          <a:bodyPr rtlCol="0">
            <a:normAutofit/>
          </a:bodyPr>
          <a:lstStyle/>
          <a:p>
            <a:pPr marL="514350" indent="-514350">
              <a:buFont typeface="+mj-lt"/>
              <a:buAutoNum type="alphaUcParenR"/>
              <a:defRPr/>
            </a:pPr>
            <a:r>
              <a:rPr lang="ja-JP" altLang="en-US" dirty="0"/>
              <a:t>短期および長期の記憶障害の存在</a:t>
            </a:r>
            <a:endParaRPr lang="en-US" altLang="ja-JP" dirty="0"/>
          </a:p>
          <a:p>
            <a:pPr marL="514350" indent="-514350">
              <a:buFont typeface="+mj-lt"/>
              <a:buAutoNum type="alphaUcParenR"/>
              <a:defRPr/>
            </a:pPr>
            <a:r>
              <a:rPr lang="ja-JP" altLang="en-US" dirty="0"/>
              <a:t>以下のうち少なくとも１項目</a:t>
            </a:r>
            <a:br>
              <a:rPr lang="en-US" altLang="ja-JP" dirty="0"/>
            </a:br>
            <a:r>
              <a:rPr lang="ja-JP" altLang="en-US" dirty="0"/>
              <a:t>１）抽象的思考の障害</a:t>
            </a:r>
            <a:br>
              <a:rPr lang="en-US" altLang="ja-JP" dirty="0"/>
            </a:br>
            <a:r>
              <a:rPr lang="ja-JP" altLang="en-US" dirty="0"/>
              <a:t>２）判断の障害</a:t>
            </a:r>
            <a:br>
              <a:rPr lang="en-US" altLang="ja-JP" dirty="0"/>
            </a:br>
            <a:r>
              <a:rPr lang="ja-JP" altLang="en-US" dirty="0"/>
              <a:t>３）失語、失行、失認など高次皮質機能障害</a:t>
            </a:r>
            <a:br>
              <a:rPr lang="en-US" altLang="ja-JP" dirty="0"/>
            </a:br>
            <a:r>
              <a:rPr lang="en-US" altLang="ja-JP" dirty="0"/>
              <a:t>4)</a:t>
            </a:r>
            <a:r>
              <a:rPr lang="ja-JP" altLang="en-US" dirty="0"/>
              <a:t>人格変化</a:t>
            </a:r>
            <a:endParaRPr lang="en-US" altLang="ja-JP" dirty="0"/>
          </a:p>
          <a:p>
            <a:pPr marL="514350" indent="-514350">
              <a:buFont typeface="+mj-lt"/>
              <a:buAutoNum type="alphaUcParenR"/>
              <a:defRPr/>
            </a:pPr>
            <a:r>
              <a:rPr lang="en-US" altLang="ja-JP" dirty="0"/>
              <a:t>A</a:t>
            </a:r>
            <a:r>
              <a:rPr lang="ja-JP" altLang="en-US" dirty="0"/>
              <a:t>および</a:t>
            </a:r>
            <a:r>
              <a:rPr lang="en-US" altLang="ja-JP" dirty="0"/>
              <a:t>B</a:t>
            </a:r>
            <a:r>
              <a:rPr lang="ja-JP" altLang="en-US" dirty="0"/>
              <a:t>は仕事、</a:t>
            </a:r>
            <a:r>
              <a:rPr lang="ja-JP" altLang="en-US" dirty="0">
                <a:solidFill>
                  <a:srgbClr val="FF0000"/>
                </a:solidFill>
              </a:rPr>
              <a:t>日常社会生活活動</a:t>
            </a:r>
            <a:r>
              <a:rPr lang="ja-JP" altLang="en-US" dirty="0"/>
              <a:t>、または</a:t>
            </a:r>
            <a:r>
              <a:rPr lang="ja-JP" altLang="en-US" dirty="0">
                <a:solidFill>
                  <a:srgbClr val="FF0000"/>
                </a:solidFill>
              </a:rPr>
              <a:t>他者との人間関係</a:t>
            </a:r>
            <a:r>
              <a:rPr lang="ja-JP" altLang="en-US" dirty="0"/>
              <a:t>を著しく障害している</a:t>
            </a:r>
            <a:endParaRPr lang="en-US" altLang="ja-JP" dirty="0"/>
          </a:p>
          <a:p>
            <a:pPr marL="514350" indent="-514350">
              <a:buFont typeface="+mj-lt"/>
              <a:buAutoNum type="alphaUcParenR"/>
              <a:defRPr/>
            </a:pPr>
            <a:r>
              <a:rPr lang="ja-JP" altLang="en-US" dirty="0"/>
              <a:t>せん妄の経過中のみ起こるものではない</a:t>
            </a:r>
            <a:endParaRPr lang="en-US" altLang="ja-JP" dirty="0"/>
          </a:p>
        </p:txBody>
      </p:sp>
    </p:spTree>
    <p:extLst>
      <p:ext uri="{BB962C8B-B14F-4D97-AF65-F5344CB8AC3E}">
        <p14:creationId xmlns:p14="http://schemas.microsoft.com/office/powerpoint/2010/main" val="169393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srcRect/>
          <a:stretch>
            <a:fillRect/>
          </a:stretch>
        </p:blipFill>
        <p:spPr bwMode="auto">
          <a:xfrm>
            <a:off x="1703389" y="-3175"/>
            <a:ext cx="8785225" cy="686435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2"/>
          <a:stretch>
            <a:fillRect/>
          </a:stretch>
        </p:blipFill>
        <p:spPr>
          <a:xfrm>
            <a:off x="1421494" y="1"/>
            <a:ext cx="9139766" cy="6857999"/>
          </a:xfrm>
          <a:prstGeom prst="rect">
            <a:avLst/>
          </a:prstGeom>
        </p:spPr>
      </p:pic>
      <p:sp>
        <p:nvSpPr>
          <p:cNvPr id="2" name="スライド番号プレースホルダー 1"/>
          <p:cNvSpPr>
            <a:spLocks noGrp="1"/>
          </p:cNvSpPr>
          <p:nvPr>
            <p:ph type="sldNum" sz="quarter" idx="12"/>
          </p:nvPr>
        </p:nvSpPr>
        <p:spPr/>
        <p:txBody>
          <a:bodyPr/>
          <a:lstStyle/>
          <a:p>
            <a:fld id="{45E8076D-2713-4DD3-9994-B575BFDDE1E0}" type="slidenum">
              <a:rPr kumimoji="1" lang="ja-JP" altLang="en-US" smtClean="0"/>
              <a:t>50</a:t>
            </a:fld>
            <a:endParaRPr kumimoji="1" lang="ja-JP" altLang="en-US"/>
          </a:p>
        </p:txBody>
      </p:sp>
    </p:spTree>
    <p:extLst>
      <p:ext uri="{BB962C8B-B14F-4D97-AF65-F5344CB8AC3E}">
        <p14:creationId xmlns:p14="http://schemas.microsoft.com/office/powerpoint/2010/main" val="2642001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4"/>
          <p:cNvSpPr>
            <a:spLocks noGrp="1"/>
          </p:cNvSpPr>
          <p:nvPr>
            <p:ph type="title"/>
          </p:nvPr>
        </p:nvSpPr>
        <p:spPr>
          <a:xfrm>
            <a:off x="1208689" y="162201"/>
            <a:ext cx="8229600" cy="1011237"/>
          </a:xfrm>
        </p:spPr>
        <p:txBody>
          <a:bodyPr/>
          <a:lstStyle/>
          <a:p>
            <a:pPr eaLnBrk="1" hangingPunct="1"/>
            <a:r>
              <a:rPr lang="ja-JP" altLang="en-US" dirty="0">
                <a:latin typeface="HG創英角ﾎﾟｯﾌﾟ体" pitchFamily="49" charset="-128"/>
                <a:ea typeface="HG創英角ﾎﾟｯﾌﾟ体" pitchFamily="49" charset="-128"/>
              </a:rPr>
              <a:t>困った症状の成因</a:t>
            </a:r>
          </a:p>
        </p:txBody>
      </p:sp>
      <p:sp>
        <p:nvSpPr>
          <p:cNvPr id="43011" name="コンテンツ プレースホルダ 5"/>
          <p:cNvSpPr>
            <a:spLocks noGrp="1"/>
          </p:cNvSpPr>
          <p:nvPr>
            <p:ph idx="1"/>
          </p:nvPr>
        </p:nvSpPr>
        <p:spPr>
          <a:xfrm>
            <a:off x="1936860" y="1419390"/>
            <a:ext cx="8229600" cy="5643562"/>
          </a:xfrm>
        </p:spPr>
        <p:txBody>
          <a:bodyPr rtlCol="0">
            <a:normAutofit fontScale="92500" lnSpcReduction="10000"/>
          </a:bodyPr>
          <a:lstStyle/>
          <a:p>
            <a:pPr>
              <a:buNone/>
              <a:defRPr/>
            </a:pPr>
            <a:r>
              <a:rPr lang="ja-JP" altLang="en-US" dirty="0"/>
              <a:t>　←</a:t>
            </a:r>
            <a:r>
              <a:rPr lang="ja-JP" altLang="en-US" b="1" dirty="0"/>
              <a:t>心がそうさせる症状</a:t>
            </a:r>
            <a:r>
              <a:rPr lang="ja-JP" altLang="en-US" dirty="0"/>
              <a:t>　　　　脳障害がそうさせる症状→</a:t>
            </a:r>
            <a:endParaRPr lang="en-US" altLang="ja-JP" b="1" dirty="0"/>
          </a:p>
          <a:p>
            <a:pPr>
              <a:buNone/>
              <a:defRPr/>
            </a:pPr>
            <a:r>
              <a:rPr lang="ja-JP" altLang="en-US" dirty="0"/>
              <a:t>　　　　　　　　　　　　　　　　　　　　　　　　性的逸脱行為</a:t>
            </a:r>
            <a:endParaRPr lang="en-US" altLang="ja-JP" dirty="0"/>
          </a:p>
          <a:p>
            <a:pPr>
              <a:buNone/>
              <a:defRPr/>
            </a:pPr>
            <a:r>
              <a:rPr lang="ja-JP" altLang="en-US" dirty="0"/>
              <a:t>　　　　　　　　　　　　　　　　　　　意欲低下、過眠</a:t>
            </a:r>
            <a:endParaRPr lang="en-US" altLang="ja-JP" dirty="0"/>
          </a:p>
          <a:p>
            <a:pPr>
              <a:buNone/>
              <a:defRPr/>
            </a:pPr>
            <a:r>
              <a:rPr lang="ja-JP" altLang="en-US" dirty="0"/>
              <a:t>　　　　　　　　　　　　　　せん妄</a:t>
            </a:r>
            <a:endParaRPr lang="en-US" altLang="ja-JP" dirty="0"/>
          </a:p>
          <a:p>
            <a:pPr>
              <a:buNone/>
              <a:defRPr/>
            </a:pPr>
            <a:r>
              <a:rPr lang="ja-JP" altLang="en-US" dirty="0"/>
              <a:t>　　　　　　　　　　　　　　不眠、昼夜逆転</a:t>
            </a:r>
            <a:endParaRPr lang="en-US" altLang="ja-JP" dirty="0"/>
          </a:p>
          <a:p>
            <a:pPr>
              <a:buNone/>
              <a:defRPr/>
            </a:pPr>
            <a:r>
              <a:rPr lang="ja-JP" altLang="en-US" dirty="0"/>
              <a:t>　　　　　　　　　　　　　　過食</a:t>
            </a:r>
            <a:endParaRPr lang="en-US" altLang="ja-JP" dirty="0"/>
          </a:p>
          <a:p>
            <a:pPr>
              <a:buNone/>
              <a:defRPr/>
            </a:pPr>
            <a:r>
              <a:rPr lang="ja-JP" altLang="en-US" dirty="0"/>
              <a:t>　　　　　　　　　　　　　　幻覚、錯覚</a:t>
            </a:r>
            <a:endParaRPr lang="en-US" altLang="ja-JP" dirty="0"/>
          </a:p>
          <a:p>
            <a:pPr>
              <a:buNone/>
              <a:defRPr/>
            </a:pPr>
            <a:r>
              <a:rPr lang="ja-JP" altLang="en-US" dirty="0"/>
              <a:t>　　　　　　　　　　　　盗られ妄想</a:t>
            </a:r>
            <a:endParaRPr lang="en-US" altLang="ja-JP" dirty="0"/>
          </a:p>
          <a:p>
            <a:pPr>
              <a:buNone/>
              <a:defRPr/>
            </a:pPr>
            <a:r>
              <a:rPr lang="ja-JP" altLang="en-US" dirty="0"/>
              <a:t>　　　　　　　　　強迫症状</a:t>
            </a:r>
            <a:endParaRPr lang="en-US" altLang="ja-JP" dirty="0"/>
          </a:p>
          <a:p>
            <a:pPr>
              <a:buNone/>
              <a:defRPr/>
            </a:pPr>
            <a:r>
              <a:rPr lang="ja-JP" altLang="en-US" dirty="0"/>
              <a:t>　　　　　　　　　うつ状態　　　　　　　　　　　　　</a:t>
            </a:r>
            <a:endParaRPr lang="en-US" altLang="ja-JP" dirty="0"/>
          </a:p>
          <a:p>
            <a:pPr>
              <a:buNone/>
              <a:defRPr/>
            </a:pPr>
            <a:r>
              <a:rPr lang="ja-JP" altLang="en-US" dirty="0"/>
              <a:t>　　　　　不穏興奮、易怒性</a:t>
            </a:r>
            <a:endParaRPr lang="en-US" altLang="ja-JP" dirty="0"/>
          </a:p>
          <a:p>
            <a:pPr>
              <a:buNone/>
              <a:defRPr/>
            </a:pPr>
            <a:r>
              <a:rPr lang="ja-JP" altLang="en-US" dirty="0"/>
              <a:t>　　不安焦燥</a:t>
            </a:r>
          </a:p>
        </p:txBody>
      </p:sp>
      <p:sp>
        <p:nvSpPr>
          <p:cNvPr id="2" name="スライド番号プレースホルダー 1"/>
          <p:cNvSpPr>
            <a:spLocks noGrp="1"/>
          </p:cNvSpPr>
          <p:nvPr>
            <p:ph type="sldNum" sz="quarter" idx="12"/>
          </p:nvPr>
        </p:nvSpPr>
        <p:spPr/>
        <p:txBody>
          <a:bodyPr/>
          <a:lstStyle/>
          <a:p>
            <a:pPr>
              <a:defRPr/>
            </a:pPr>
            <a:fld id="{FE918CC9-23C6-4F32-9DAD-C966BC134845}" type="slidenum">
              <a:rPr lang="ja-JP" altLang="en-US" smtClean="0"/>
              <a:pPr>
                <a:defRPr/>
              </a:pPr>
              <a:t>51</a:t>
            </a:fld>
            <a:endParaRPr lang="ja-JP" altLang="en-US"/>
          </a:p>
        </p:txBody>
      </p:sp>
      <p:grpSp>
        <p:nvGrpSpPr>
          <p:cNvPr id="5" name="Group 6"/>
          <p:cNvGrpSpPr>
            <a:grpSpLocks/>
          </p:cNvGrpSpPr>
          <p:nvPr/>
        </p:nvGrpSpPr>
        <p:grpSpPr bwMode="auto">
          <a:xfrm>
            <a:off x="8432801" y="115889"/>
            <a:ext cx="2055813" cy="274637"/>
            <a:chOff x="4352" y="73"/>
            <a:chExt cx="1295" cy="173"/>
          </a:xfrm>
        </p:grpSpPr>
        <p:sp>
          <p:nvSpPr>
            <p:cNvPr id="6"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ja-JP" altLang="en-US" sz="1200" b="1" dirty="0">
                  <a:solidFill>
                    <a:prstClr val="black"/>
                  </a:solidFill>
                  <a:ea typeface="HG丸ｺﾞｼｯｸM-PRO" panose="020F0600000000000000" pitchFamily="50" charset="-128"/>
                </a:rPr>
                <a:t>公益財団法人　松原病院</a:t>
              </a:r>
            </a:p>
          </p:txBody>
        </p:sp>
        <p:pic>
          <p:nvPicPr>
            <p:cNvPr id="7" name="Picture 5" descr="松原病院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8440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ja-JP" altLang="en-US" dirty="0">
                <a:latin typeface="HGP創英角ﾎﾟｯﾌﾟ体" panose="040B0A00000000000000" pitchFamily="50" charset="-128"/>
                <a:ea typeface="HGP創英角ﾎﾟｯﾌﾟ体" panose="040B0A00000000000000" pitchFamily="50" charset="-128"/>
              </a:rPr>
              <a:t>高齢者に多い妄想</a:t>
            </a:r>
          </a:p>
        </p:txBody>
      </p:sp>
      <p:sp>
        <p:nvSpPr>
          <p:cNvPr id="78851" name="Rectangle 3"/>
          <p:cNvSpPr>
            <a:spLocks noGrp="1" noChangeArrowheads="1"/>
          </p:cNvSpPr>
          <p:nvPr>
            <p:ph type="body" idx="1"/>
          </p:nvPr>
        </p:nvSpPr>
        <p:spPr>
          <a:xfrm>
            <a:off x="838200" y="2187574"/>
            <a:ext cx="10515600" cy="4351338"/>
          </a:xfrm>
        </p:spPr>
        <p:txBody>
          <a:bodyPr/>
          <a:lstStyle/>
          <a:p>
            <a:pPr eaLnBrk="1" hangingPunct="1">
              <a:lnSpc>
                <a:spcPct val="150000"/>
              </a:lnSpc>
            </a:pPr>
            <a:r>
              <a:rPr lang="ja-JP" altLang="en-US" dirty="0"/>
              <a:t>若い人に多い妄想は注察妄想や迫害妄想、</a:t>
            </a:r>
            <a:br>
              <a:rPr lang="en-US" altLang="ja-JP" dirty="0"/>
            </a:br>
            <a:r>
              <a:rPr lang="ja-JP" altLang="en-US" dirty="0"/>
              <a:t>お年寄りは妄想は</a:t>
            </a:r>
            <a:r>
              <a:rPr lang="ja-JP" altLang="en-US" dirty="0">
                <a:solidFill>
                  <a:srgbClr val="FF0000"/>
                </a:solidFill>
              </a:rPr>
              <a:t>盗られ妄想</a:t>
            </a:r>
            <a:r>
              <a:rPr lang="ja-JP" altLang="en-US" dirty="0"/>
              <a:t>が多い</a:t>
            </a:r>
          </a:p>
          <a:p>
            <a:pPr eaLnBrk="1" hangingPunct="1">
              <a:lnSpc>
                <a:spcPct val="150000"/>
              </a:lnSpc>
            </a:pPr>
            <a:r>
              <a:rPr lang="ja-JP" altLang="en-US" dirty="0"/>
              <a:t>盗られ妄想には一定の傾向がある</a:t>
            </a:r>
          </a:p>
          <a:p>
            <a:pPr eaLnBrk="1" hangingPunct="1">
              <a:lnSpc>
                <a:spcPct val="150000"/>
              </a:lnSpc>
            </a:pPr>
            <a:r>
              <a:rPr lang="ja-JP" altLang="en-US" dirty="0"/>
              <a:t>盗られ妄想はお年寄りの心を反映している傾向がある</a:t>
            </a:r>
          </a:p>
          <a:p>
            <a:pPr marL="0" indent="0">
              <a:buNone/>
            </a:pPr>
            <a:endParaRPr lang="en-US" altLang="ja-JP" dirty="0">
              <a:solidFill>
                <a:srgbClr val="FF0000"/>
              </a:solidFill>
            </a:endParaRPr>
          </a:p>
        </p:txBody>
      </p:sp>
      <p:sp>
        <p:nvSpPr>
          <p:cNvPr id="3" name="スライド番号プレースホルダー 2"/>
          <p:cNvSpPr>
            <a:spLocks noGrp="1"/>
          </p:cNvSpPr>
          <p:nvPr>
            <p:ph type="sldNum" sz="quarter" idx="12"/>
          </p:nvPr>
        </p:nvSpPr>
        <p:spPr/>
        <p:txBody>
          <a:bodyPr/>
          <a:lstStyle/>
          <a:p>
            <a:fld id="{5F490099-425D-4896-85C8-2B95D7CB82F9}" type="slidenum">
              <a:rPr kumimoji="1" lang="ja-JP" altLang="en-US" smtClean="0"/>
              <a:t>52</a:t>
            </a:fld>
            <a:endParaRPr kumimoji="1" lang="ja-JP" altLang="en-US"/>
          </a:p>
        </p:txBody>
      </p:sp>
      <p:grpSp>
        <p:nvGrpSpPr>
          <p:cNvPr id="6" name="Group 6"/>
          <p:cNvGrpSpPr>
            <a:grpSpLocks/>
          </p:cNvGrpSpPr>
          <p:nvPr/>
        </p:nvGrpSpPr>
        <p:grpSpPr bwMode="auto">
          <a:xfrm>
            <a:off x="8432801" y="115889"/>
            <a:ext cx="2055813" cy="274637"/>
            <a:chOff x="4352" y="73"/>
            <a:chExt cx="1295" cy="173"/>
          </a:xfrm>
        </p:grpSpPr>
        <p:sp>
          <p:nvSpPr>
            <p:cNvPr id="7"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ja-JP" altLang="en-US" sz="1200" b="1" dirty="0">
                  <a:solidFill>
                    <a:prstClr val="black"/>
                  </a:solidFill>
                  <a:ea typeface="HG丸ｺﾞｼｯｸM-PRO" panose="020F0600000000000000" pitchFamily="50" charset="-128"/>
                </a:rPr>
                <a:t>公益財団法人　松原病院</a:t>
              </a:r>
            </a:p>
          </p:txBody>
        </p:sp>
        <p:pic>
          <p:nvPicPr>
            <p:cNvPr id="8" name="Picture 5" descr="松原病院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0763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281238" y="620714"/>
            <a:ext cx="7340600" cy="942975"/>
          </a:xfrm>
        </p:spPr>
        <p:txBody>
          <a:bodyPr>
            <a:normAutofit fontScale="90000"/>
          </a:bodyPr>
          <a:lstStyle/>
          <a:p>
            <a:r>
              <a:rPr lang="ja-JP" altLang="en-US" sz="3200">
                <a:latin typeface="HG創英角ﾎﾟｯﾌﾟ体" pitchFamily="49" charset="-128"/>
                <a:ea typeface="HG創英角ﾎﾟｯﾌﾟ体" pitchFamily="49" charset="-128"/>
              </a:rPr>
              <a:t>物忘れがひどくなってきたお年寄りの</a:t>
            </a:r>
            <a:br>
              <a:rPr lang="ja-JP" altLang="en-US" sz="3200">
                <a:latin typeface="HG創英角ﾎﾟｯﾌﾟ体" pitchFamily="49" charset="-128"/>
                <a:ea typeface="HG創英角ﾎﾟｯﾌﾟ体" pitchFamily="49" charset="-128"/>
              </a:rPr>
            </a:br>
            <a:r>
              <a:rPr lang="ja-JP" altLang="en-US" sz="3200">
                <a:latin typeface="HG創英角ﾎﾟｯﾌﾟ体" pitchFamily="49" charset="-128"/>
                <a:ea typeface="HG創英角ﾎﾟｯﾌﾟ体" pitchFamily="49" charset="-128"/>
              </a:rPr>
              <a:t>　　　　　生きる態度</a:t>
            </a:r>
            <a:r>
              <a:rPr lang="ja-JP" altLang="en-US" sz="2400">
                <a:latin typeface="HG創英角ﾎﾟｯﾌﾟ体" pitchFamily="49" charset="-128"/>
                <a:ea typeface="HG創英角ﾎﾟｯﾌﾟ体" pitchFamily="49" charset="-128"/>
              </a:rPr>
              <a:t>（室伏君士）</a:t>
            </a:r>
            <a:r>
              <a:rPr lang="ja-JP" altLang="en-US" sz="3200">
                <a:latin typeface="HG創英角ﾎﾟｯﾌﾟ体" pitchFamily="49" charset="-128"/>
                <a:ea typeface="HG創英角ﾎﾟｯﾌﾟ体" pitchFamily="49" charset="-128"/>
              </a:rPr>
              <a:t> </a:t>
            </a:r>
          </a:p>
        </p:txBody>
      </p:sp>
      <p:sp>
        <p:nvSpPr>
          <p:cNvPr id="136195" name="Rectangle 3"/>
          <p:cNvSpPr>
            <a:spLocks noGrp="1" noChangeArrowheads="1"/>
          </p:cNvSpPr>
          <p:nvPr>
            <p:ph type="body" idx="1"/>
          </p:nvPr>
        </p:nvSpPr>
        <p:spPr>
          <a:xfrm>
            <a:off x="1198179" y="1524000"/>
            <a:ext cx="10594427" cy="5334000"/>
          </a:xfrm>
        </p:spPr>
        <p:txBody>
          <a:bodyPr/>
          <a:lstStyle/>
          <a:p>
            <a:pPr algn="just">
              <a:buFontTx/>
              <a:buNone/>
            </a:pPr>
            <a:r>
              <a:rPr lang="ja-JP" altLang="en-US" sz="2400" dirty="0">
                <a:latin typeface="ＭＳ Ｐゴシック" pitchFamily="50" charset="-128"/>
              </a:rPr>
              <a:t>　　　　</a:t>
            </a:r>
            <a:r>
              <a:rPr lang="ja-JP" altLang="en-US" sz="2400" dirty="0">
                <a:latin typeface="HG創英角ﾎﾟｯﾌﾟ体" pitchFamily="49" charset="-128"/>
                <a:ea typeface="HG創英角ﾎﾟｯﾌﾟ体" pitchFamily="49" charset="-128"/>
              </a:rPr>
              <a:t>高齢者の態度　　　　　　　介護者がすべき対応</a:t>
            </a:r>
            <a:r>
              <a:rPr lang="ja-JP" altLang="en-US" sz="2400" dirty="0">
                <a:latin typeface="ＭＳ Ｐゴシック" pitchFamily="50" charset="-128"/>
              </a:rPr>
              <a:t> </a:t>
            </a:r>
          </a:p>
          <a:p>
            <a:pPr algn="just">
              <a:buFontTx/>
              <a:buNone/>
            </a:pPr>
            <a:r>
              <a:rPr lang="ja-JP" altLang="en-US" sz="2400" b="1" dirty="0">
                <a:latin typeface="ＭＳ Ｐゴシック" pitchFamily="50" charset="-128"/>
              </a:rPr>
              <a:t>１，イメージ想起が悪い      　　　 目の前に示し視覚に訴える  繰り返す</a:t>
            </a:r>
          </a:p>
          <a:p>
            <a:pPr algn="just">
              <a:buFontTx/>
              <a:buNone/>
            </a:pPr>
            <a:r>
              <a:rPr lang="ja-JP" altLang="en-US" sz="2400" b="1" dirty="0">
                <a:latin typeface="ＭＳ Ｐゴシック" pitchFamily="50" charset="-128"/>
              </a:rPr>
              <a:t>２，変化に弱い                　　　　変化はゆっくり</a:t>
            </a:r>
            <a:r>
              <a:rPr lang="en-US" altLang="ja-JP" sz="2400" b="1" dirty="0">
                <a:latin typeface="ＭＳ Ｐゴシック" pitchFamily="50" charset="-128"/>
              </a:rPr>
              <a:t>,</a:t>
            </a:r>
            <a:r>
              <a:rPr lang="ja-JP" altLang="en-US" sz="2400" b="1" dirty="0">
                <a:latin typeface="ＭＳ Ｐゴシック" pitchFamily="50" charset="-128"/>
              </a:rPr>
              <a:t>なじみのものとともに変化</a:t>
            </a:r>
          </a:p>
          <a:p>
            <a:pPr algn="just">
              <a:buFontTx/>
              <a:buNone/>
            </a:pPr>
            <a:r>
              <a:rPr lang="ja-JP" altLang="en-US" sz="2400" b="1" dirty="0">
                <a:latin typeface="ＭＳ Ｐゴシック" pitchFamily="50" charset="-128"/>
              </a:rPr>
              <a:t>３，知的判断が悪い        　　　    間違いを許容する</a:t>
            </a:r>
          </a:p>
          <a:p>
            <a:pPr algn="just">
              <a:buFontTx/>
              <a:buNone/>
            </a:pPr>
            <a:r>
              <a:rPr lang="ja-JP" altLang="en-US" sz="2400" b="1" dirty="0">
                <a:latin typeface="ＭＳ Ｐゴシック" pitchFamily="50" charset="-128"/>
              </a:rPr>
              <a:t>４，矛盾がない              　　　     説得より共感</a:t>
            </a:r>
          </a:p>
          <a:p>
            <a:pPr algn="just">
              <a:buFontTx/>
              <a:buNone/>
            </a:pPr>
            <a:r>
              <a:rPr lang="ja-JP" altLang="en-US" sz="2400" b="1" dirty="0">
                <a:latin typeface="ＭＳ Ｐゴシック" pitchFamily="50" charset="-128"/>
              </a:rPr>
              <a:t>５，疑問質問がない（もっともらしい）　　 世間ばなし</a:t>
            </a:r>
          </a:p>
          <a:p>
            <a:pPr algn="just">
              <a:buFontTx/>
              <a:buNone/>
            </a:pPr>
            <a:r>
              <a:rPr lang="ja-JP" altLang="en-US" sz="2400" b="1" dirty="0">
                <a:latin typeface="ＭＳ Ｐゴシック" pitchFamily="50" charset="-128"/>
              </a:rPr>
              <a:t>６，過去化                        　　 　 なじみの生きるよりどころを</a:t>
            </a:r>
          </a:p>
          <a:p>
            <a:pPr algn="just">
              <a:buFontTx/>
              <a:buNone/>
            </a:pPr>
            <a:r>
              <a:rPr lang="ja-JP" altLang="en-US" sz="2400" b="1" dirty="0">
                <a:latin typeface="ＭＳ Ｐゴシック" pitchFamily="50" charset="-128"/>
              </a:rPr>
              <a:t>７，手続記憶残る（つもり行動）    生きかたを尊重</a:t>
            </a:r>
          </a:p>
          <a:p>
            <a:pPr algn="just">
              <a:buFontTx/>
              <a:buNone/>
            </a:pPr>
            <a:r>
              <a:rPr lang="ja-JP" altLang="en-US" sz="2400" b="1" dirty="0">
                <a:latin typeface="ＭＳ Ｐゴシック" pitchFamily="50" charset="-128"/>
              </a:rPr>
              <a:t>８，自分忘れ                    　　　  残る生きかたを持続させる</a:t>
            </a:r>
          </a:p>
          <a:p>
            <a:pPr algn="just">
              <a:buFontTx/>
              <a:buNone/>
            </a:pPr>
            <a:r>
              <a:rPr lang="ja-JP" altLang="en-US" sz="2400" b="1" dirty="0">
                <a:latin typeface="ＭＳ Ｐゴシック" pitchFamily="50" charset="-128"/>
              </a:rPr>
              <a:t>９，退屈がない                 　  　   楽しく暮らす</a:t>
            </a:r>
          </a:p>
          <a:p>
            <a:pPr>
              <a:buFontTx/>
              <a:buNone/>
            </a:pPr>
            <a:r>
              <a:rPr lang="ja-JP" altLang="en-US" sz="2400" b="1" dirty="0">
                <a:latin typeface="ＭＳ Ｐゴシック" pitchFamily="50" charset="-128"/>
              </a:rPr>
              <a:t>１０，今に生きる                　　　  今を大切に、日課で時の流れを得る </a:t>
            </a:r>
          </a:p>
        </p:txBody>
      </p:sp>
      <p:grpSp>
        <p:nvGrpSpPr>
          <p:cNvPr id="4" name="Group 6"/>
          <p:cNvGrpSpPr>
            <a:grpSpLocks/>
          </p:cNvGrpSpPr>
          <p:nvPr/>
        </p:nvGrpSpPr>
        <p:grpSpPr bwMode="auto">
          <a:xfrm>
            <a:off x="8432801" y="115889"/>
            <a:ext cx="2055813" cy="274637"/>
            <a:chOff x="4352" y="73"/>
            <a:chExt cx="1295" cy="173"/>
          </a:xfrm>
        </p:grpSpPr>
        <p:sp>
          <p:nvSpPr>
            <p:cNvPr id="5"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ja-JP" altLang="en-US" sz="1200" b="1" dirty="0">
                  <a:solidFill>
                    <a:prstClr val="black"/>
                  </a:solidFill>
                  <a:ea typeface="HG丸ｺﾞｼｯｸM-PRO" panose="020F0600000000000000" pitchFamily="50" charset="-128"/>
                </a:rPr>
                <a:t>公益財団法人　松原病院</a:t>
              </a:r>
            </a:p>
          </p:txBody>
        </p:sp>
        <p:pic>
          <p:nvPicPr>
            <p:cNvPr id="6" name="Picture 5" descr="松原病院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fld id="{45E8076D-2713-4DD3-9994-B575BFDDE1E0}" type="slidenum">
              <a:rPr kumimoji="1" lang="ja-JP" altLang="en-US" smtClean="0"/>
              <a:t>53</a:t>
            </a:fld>
            <a:endParaRPr kumimoji="1" lang="ja-JP" altLang="en-US"/>
          </a:p>
        </p:txBody>
      </p:sp>
    </p:spTree>
    <p:extLst>
      <p:ext uri="{BB962C8B-B14F-4D97-AF65-F5344CB8AC3E}">
        <p14:creationId xmlns:p14="http://schemas.microsoft.com/office/powerpoint/2010/main" val="2485226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ctr"/>
            <a:r>
              <a:rPr lang="ja-JP" altLang="en-US" dirty="0"/>
              <a:t>痴呆の経過中によくみられる症状</a:t>
            </a:r>
            <a:r>
              <a:rPr lang="ja-JP" altLang="en-US" sz="4000" b="1" dirty="0"/>
              <a:t>　　　　　　　　　　　　　　　　　　　　　　　　　　　　　　　　　　　　　　　　　　　　　　　　</a:t>
            </a:r>
            <a:r>
              <a:rPr lang="ja-JP" altLang="en-US" sz="2400" b="1" dirty="0"/>
              <a:t>（室伏君士）</a:t>
            </a:r>
          </a:p>
        </p:txBody>
      </p:sp>
      <p:sp>
        <p:nvSpPr>
          <p:cNvPr id="138243" name="Rectangle 3"/>
          <p:cNvSpPr>
            <a:spLocks noGrp="1" noChangeArrowheads="1"/>
          </p:cNvSpPr>
          <p:nvPr>
            <p:ph type="body" idx="1"/>
          </p:nvPr>
        </p:nvSpPr>
        <p:spPr/>
        <p:txBody>
          <a:bodyPr/>
          <a:lstStyle/>
          <a:p>
            <a:pPr marL="609600" indent="-609600">
              <a:buFontTx/>
              <a:buAutoNum type="arabicPeriod"/>
            </a:pPr>
            <a:r>
              <a:rPr lang="en-US" altLang="ja-JP"/>
              <a:t> </a:t>
            </a:r>
            <a:r>
              <a:rPr lang="ja-JP" altLang="en-US"/>
              <a:t>つもり行動</a:t>
            </a:r>
          </a:p>
          <a:p>
            <a:pPr marL="609600" indent="-609600">
              <a:buFontTx/>
              <a:buAutoNum type="arabicPeriod"/>
            </a:pPr>
            <a:r>
              <a:rPr lang="ja-JP" altLang="en-US"/>
              <a:t> なじみの追加 　     　    テーブルメイトと</a:t>
            </a:r>
            <a:br>
              <a:rPr lang="ja-JP" altLang="en-US"/>
            </a:br>
            <a:r>
              <a:rPr lang="ja-JP" altLang="en-US"/>
              <a:t>　　　　　　　　　　　　　　　自然に暮らす</a:t>
            </a:r>
          </a:p>
          <a:p>
            <a:pPr marL="609600" indent="-609600">
              <a:buFontTx/>
              <a:buAutoNum type="arabicPeriod"/>
            </a:pPr>
            <a:r>
              <a:rPr lang="ja-JP" altLang="en-US"/>
              <a:t> 特殊な症状</a:t>
            </a:r>
            <a:br>
              <a:rPr lang="ja-JP" altLang="en-US"/>
            </a:br>
            <a:r>
              <a:rPr lang="ja-JP" altLang="en-US"/>
              <a:t>　（１）鏡現象                    鏡にしゃべる</a:t>
            </a:r>
            <a:br>
              <a:rPr lang="ja-JP" altLang="en-US"/>
            </a:br>
            <a:r>
              <a:rPr lang="ja-JP" altLang="en-US"/>
              <a:t>　（２）人形現象</a:t>
            </a:r>
            <a:br>
              <a:rPr lang="ja-JP" altLang="en-US"/>
            </a:br>
            <a:r>
              <a:rPr lang="ja-JP" altLang="en-US"/>
              <a:t>　（３）ポスターへの対話</a:t>
            </a:r>
          </a:p>
        </p:txBody>
      </p:sp>
      <p:grpSp>
        <p:nvGrpSpPr>
          <p:cNvPr id="4" name="Group 6"/>
          <p:cNvGrpSpPr>
            <a:grpSpLocks/>
          </p:cNvGrpSpPr>
          <p:nvPr/>
        </p:nvGrpSpPr>
        <p:grpSpPr bwMode="auto">
          <a:xfrm>
            <a:off x="8432801" y="115889"/>
            <a:ext cx="2055813" cy="274637"/>
            <a:chOff x="4352" y="73"/>
            <a:chExt cx="1295" cy="173"/>
          </a:xfrm>
        </p:grpSpPr>
        <p:sp>
          <p:nvSpPr>
            <p:cNvPr id="5"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ja-JP" altLang="en-US" sz="1200" b="1" dirty="0">
                  <a:solidFill>
                    <a:prstClr val="black"/>
                  </a:solidFill>
                  <a:ea typeface="HG丸ｺﾞｼｯｸM-PRO" panose="020F0600000000000000" pitchFamily="50" charset="-128"/>
                </a:rPr>
                <a:t>公益財団法人　松原病院</a:t>
              </a:r>
            </a:p>
          </p:txBody>
        </p:sp>
        <p:pic>
          <p:nvPicPr>
            <p:cNvPr id="6" name="Picture 5" descr="松原病院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fld id="{45E8076D-2713-4DD3-9994-B575BFDDE1E0}" type="slidenum">
              <a:rPr kumimoji="1" lang="ja-JP" altLang="en-US" smtClean="0"/>
              <a:t>54</a:t>
            </a:fld>
            <a:endParaRPr kumimoji="1" lang="ja-JP" altLang="en-US"/>
          </a:p>
        </p:txBody>
      </p:sp>
    </p:spTree>
    <p:extLst>
      <p:ext uri="{BB962C8B-B14F-4D97-AF65-F5344CB8AC3E}">
        <p14:creationId xmlns:p14="http://schemas.microsoft.com/office/powerpoint/2010/main" val="427215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gn="l"/>
            <a:r>
              <a:rPr lang="ja-JP" altLang="en-US" sz="4000"/>
              <a:t>なにもすることがなくなった人</a:t>
            </a:r>
            <a:br>
              <a:rPr lang="ja-JP" altLang="en-US" sz="4000"/>
            </a:br>
            <a:r>
              <a:rPr lang="ja-JP" altLang="en-US" sz="4000"/>
              <a:t>　　　　　　　　　が取る反応</a:t>
            </a:r>
            <a:r>
              <a:rPr lang="ja-JP" altLang="en-US" sz="2000" b="1"/>
              <a:t>（松原試案</a:t>
            </a:r>
            <a:r>
              <a:rPr lang="en-US" altLang="ja-JP" sz="2000" b="1"/>
              <a:t>010320</a:t>
            </a:r>
            <a:r>
              <a:rPr lang="ja-JP" altLang="en-US" sz="2000" b="1"/>
              <a:t>）</a:t>
            </a:r>
          </a:p>
        </p:txBody>
      </p:sp>
      <p:sp>
        <p:nvSpPr>
          <p:cNvPr id="140291" name="Rectangle 3"/>
          <p:cNvSpPr>
            <a:spLocks noGrp="1" noChangeArrowheads="1"/>
          </p:cNvSpPr>
          <p:nvPr>
            <p:ph type="body" idx="1"/>
          </p:nvPr>
        </p:nvSpPr>
        <p:spPr>
          <a:xfrm>
            <a:off x="1847849" y="1773238"/>
            <a:ext cx="9676743" cy="4322762"/>
          </a:xfrm>
        </p:spPr>
        <p:txBody>
          <a:bodyPr/>
          <a:lstStyle/>
          <a:p>
            <a:pPr marL="609600" indent="-609600">
              <a:buNone/>
            </a:pPr>
            <a:endParaRPr lang="en-US" altLang="ja-JP" dirty="0"/>
          </a:p>
          <a:p>
            <a:pPr marL="609600" indent="-609600"/>
            <a:r>
              <a:rPr lang="en-US" altLang="ja-JP" dirty="0"/>
              <a:t> </a:t>
            </a:r>
            <a:r>
              <a:rPr lang="ja-JP" altLang="en-US" dirty="0"/>
              <a:t>心気的　 　　　　　　気持ちが身体にむく</a:t>
            </a:r>
          </a:p>
          <a:p>
            <a:pPr marL="609600" indent="-609600"/>
            <a:r>
              <a:rPr lang="ja-JP" altLang="en-US" dirty="0"/>
              <a:t>  強迫的、常同的    気持ちや行動が同じことを繰り返す</a:t>
            </a:r>
          </a:p>
          <a:p>
            <a:pPr marL="609600" indent="-609600"/>
            <a:r>
              <a:rPr lang="ja-JP" altLang="en-US" dirty="0"/>
              <a:t>  被害的   　        　　 他人に疑り深くなる</a:t>
            </a:r>
          </a:p>
          <a:p>
            <a:pPr marL="609600" indent="-609600"/>
            <a:r>
              <a:rPr lang="ja-JP" altLang="en-US" dirty="0"/>
              <a:t>  うつ    　　　　　　　  上記反応が崩壊したとき</a:t>
            </a:r>
          </a:p>
          <a:p>
            <a:pPr marL="609600" indent="-609600"/>
            <a:r>
              <a:rPr lang="ja-JP" altLang="en-US" dirty="0"/>
              <a:t>  認知症　　　　　　　 不用症候群（廃用症候群） </a:t>
            </a:r>
          </a:p>
        </p:txBody>
      </p:sp>
      <p:grpSp>
        <p:nvGrpSpPr>
          <p:cNvPr id="4" name="Group 6"/>
          <p:cNvGrpSpPr>
            <a:grpSpLocks/>
          </p:cNvGrpSpPr>
          <p:nvPr/>
        </p:nvGrpSpPr>
        <p:grpSpPr bwMode="auto">
          <a:xfrm>
            <a:off x="8432801" y="115889"/>
            <a:ext cx="2055813" cy="274637"/>
            <a:chOff x="4352" y="73"/>
            <a:chExt cx="1295" cy="173"/>
          </a:xfrm>
        </p:grpSpPr>
        <p:sp>
          <p:nvSpPr>
            <p:cNvPr id="5"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ja-JP" altLang="en-US" sz="1200" b="1" dirty="0">
                  <a:solidFill>
                    <a:prstClr val="black"/>
                  </a:solidFill>
                  <a:ea typeface="HG丸ｺﾞｼｯｸM-PRO" panose="020F0600000000000000" pitchFamily="50" charset="-128"/>
                </a:rPr>
                <a:t>公益財団法人　松原病院</a:t>
              </a:r>
            </a:p>
          </p:txBody>
        </p:sp>
        <p:pic>
          <p:nvPicPr>
            <p:cNvPr id="6" name="Picture 5" descr="松原病院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fld id="{45E8076D-2713-4DD3-9994-B575BFDDE1E0}" type="slidenum">
              <a:rPr kumimoji="1" lang="ja-JP" altLang="en-US" smtClean="0"/>
              <a:t>55</a:t>
            </a:fld>
            <a:endParaRPr kumimoji="1" lang="ja-JP" altLang="en-US"/>
          </a:p>
        </p:txBody>
      </p:sp>
    </p:spTree>
    <p:extLst>
      <p:ext uri="{BB962C8B-B14F-4D97-AF65-F5344CB8AC3E}">
        <p14:creationId xmlns:p14="http://schemas.microsoft.com/office/powerpoint/2010/main" val="3686912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痴呆経過"/>
          <p:cNvPicPr>
            <a:picLocks noChangeAspect="1" noChangeArrowheads="1"/>
          </p:cNvPicPr>
          <p:nvPr/>
        </p:nvPicPr>
        <p:blipFill>
          <a:blip r:embed="rId2"/>
          <a:srcRect/>
          <a:stretch>
            <a:fillRect/>
          </a:stretch>
        </p:blipFill>
        <p:spPr bwMode="auto">
          <a:xfrm>
            <a:off x="1524000" y="323850"/>
            <a:ext cx="9144000" cy="6210300"/>
          </a:xfrm>
          <a:prstGeom prst="rect">
            <a:avLst/>
          </a:prstGeom>
          <a:noFill/>
        </p:spPr>
      </p:pic>
    </p:spTree>
    <p:extLst>
      <p:ext uri="{BB962C8B-B14F-4D97-AF65-F5344CB8AC3E}">
        <p14:creationId xmlns:p14="http://schemas.microsoft.com/office/powerpoint/2010/main" val="612752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3"/>
          <p:cNvSpPr>
            <a:spLocks noGrp="1"/>
          </p:cNvSpPr>
          <p:nvPr>
            <p:ph type="ctrTitle"/>
          </p:nvPr>
        </p:nvSpPr>
        <p:spPr/>
        <p:txBody>
          <a:bodyPr/>
          <a:lstStyle/>
          <a:p>
            <a:pPr eaLnBrk="1" hangingPunct="1"/>
            <a:r>
              <a:rPr lang="ja-JP" altLang="en-US"/>
              <a:t>若年性認知症</a:t>
            </a:r>
          </a:p>
        </p:txBody>
      </p:sp>
      <p:sp>
        <p:nvSpPr>
          <p:cNvPr id="5" name="サブタイトル 4"/>
          <p:cNvSpPr>
            <a:spLocks noGrp="1"/>
          </p:cNvSpPr>
          <p:nvPr>
            <p:ph type="subTitle" idx="1"/>
          </p:nvPr>
        </p:nvSpPr>
        <p:spPr/>
        <p:txBody>
          <a:bodyPr rtlCol="0">
            <a:normAutofit/>
          </a:bodyPr>
          <a:lstStyle/>
          <a:p>
            <a:pPr>
              <a:defRPr/>
            </a:pPr>
            <a:endParaRPr lang="ja-JP" altLang="en-US"/>
          </a:p>
        </p:txBody>
      </p:sp>
      <p:sp>
        <p:nvSpPr>
          <p:cNvPr id="2" name="スライド番号プレースホルダー 1"/>
          <p:cNvSpPr>
            <a:spLocks noGrp="1"/>
          </p:cNvSpPr>
          <p:nvPr>
            <p:ph type="sldNum" sz="quarter" idx="12"/>
          </p:nvPr>
        </p:nvSpPr>
        <p:spPr/>
        <p:txBody>
          <a:bodyPr/>
          <a:lstStyle/>
          <a:p>
            <a:fld id="{45E8076D-2713-4DD3-9994-B575BFDDE1E0}" type="slidenum">
              <a:rPr kumimoji="1" lang="ja-JP" altLang="en-US" smtClean="0"/>
              <a:t>57</a:t>
            </a:fld>
            <a:endParaRPr kumimoji="1" lang="ja-JP" altLang="en-US"/>
          </a:p>
        </p:txBody>
      </p:sp>
    </p:spTree>
    <p:extLst>
      <p:ext uri="{BB962C8B-B14F-4D97-AF65-F5344CB8AC3E}">
        <p14:creationId xmlns:p14="http://schemas.microsoft.com/office/powerpoint/2010/main" val="3406976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p:txBody>
          <a:bodyPr/>
          <a:lstStyle/>
          <a:p>
            <a:pPr eaLnBrk="1" hangingPunct="1"/>
            <a:r>
              <a:rPr lang="ja-JP" altLang="en-US"/>
              <a:t>若年性認知症の分類</a:t>
            </a:r>
          </a:p>
        </p:txBody>
      </p:sp>
      <p:sp>
        <p:nvSpPr>
          <p:cNvPr id="3" name="コンテンツ プレースホルダ 2"/>
          <p:cNvSpPr>
            <a:spLocks noGrp="1"/>
          </p:cNvSpPr>
          <p:nvPr>
            <p:ph idx="1"/>
          </p:nvPr>
        </p:nvSpPr>
        <p:spPr>
          <a:xfrm>
            <a:off x="1981200" y="1600201"/>
            <a:ext cx="8229600" cy="4829175"/>
          </a:xfrm>
        </p:spPr>
        <p:txBody>
          <a:bodyPr rtlCol="0">
            <a:normAutofit/>
          </a:bodyPr>
          <a:lstStyle/>
          <a:p>
            <a:pPr marL="514350" indent="-514350">
              <a:buFont typeface="+mj-lt"/>
              <a:buAutoNum type="arabicPeriod"/>
              <a:defRPr/>
            </a:pPr>
            <a:r>
              <a:rPr lang="ja-JP" altLang="en-US" dirty="0"/>
              <a:t>原因不明</a:t>
            </a:r>
            <a:br>
              <a:rPr lang="en-US" altLang="ja-JP" dirty="0"/>
            </a:br>
            <a:r>
              <a:rPr lang="ja-JP" altLang="en-US" dirty="0"/>
              <a:t>アルツハイマー型認知症、前頭側頭型認知症</a:t>
            </a:r>
            <a:r>
              <a:rPr lang="en-US" altLang="ja-JP" dirty="0"/>
              <a:t>(</a:t>
            </a:r>
            <a:r>
              <a:rPr lang="ja-JP" altLang="en-US" dirty="0"/>
              <a:t>ピック病）、レビー小体病</a:t>
            </a:r>
            <a:endParaRPr lang="en-US" altLang="ja-JP" dirty="0"/>
          </a:p>
          <a:p>
            <a:pPr marL="514350" indent="-514350">
              <a:buFont typeface="+mj-lt"/>
              <a:buAutoNum type="arabicPeriod"/>
              <a:defRPr/>
            </a:pPr>
            <a:r>
              <a:rPr lang="ja-JP" altLang="en-US" dirty="0"/>
              <a:t>予防可能な認知症</a:t>
            </a:r>
            <a:br>
              <a:rPr lang="en-US" altLang="ja-JP" dirty="0"/>
            </a:br>
            <a:r>
              <a:rPr lang="ja-JP" altLang="en-US" dirty="0"/>
              <a:t>脳血管性認知症、アルコール性認知症、</a:t>
            </a:r>
            <a:br>
              <a:rPr lang="en-US" altLang="ja-JP" dirty="0"/>
            </a:br>
            <a:r>
              <a:rPr lang="ja-JP" altLang="en-US" dirty="0"/>
              <a:t>感染性認知症</a:t>
            </a:r>
            <a:r>
              <a:rPr lang="en-US" altLang="ja-JP" dirty="0"/>
              <a:t>(HIV,</a:t>
            </a:r>
            <a:r>
              <a:rPr lang="ja-JP" altLang="en-US" dirty="0"/>
              <a:t>ｸﾛｲﾂﾌｪﾙﾄﾞ･ﾔｺﾌﾞ</a:t>
            </a:r>
            <a:r>
              <a:rPr lang="en-US" altLang="ja-JP" dirty="0"/>
              <a:t>,</a:t>
            </a:r>
            <a:r>
              <a:rPr lang="ja-JP" altLang="en-US" dirty="0"/>
              <a:t>梅毒）、</a:t>
            </a:r>
            <a:br>
              <a:rPr lang="en-US" altLang="ja-JP" dirty="0"/>
            </a:br>
            <a:r>
              <a:rPr lang="ja-JP" altLang="en-US" dirty="0"/>
              <a:t>頭部外傷性認知症</a:t>
            </a:r>
            <a:r>
              <a:rPr lang="en-US" altLang="ja-JP" dirty="0"/>
              <a:t>(</a:t>
            </a:r>
            <a:r>
              <a:rPr lang="ja-JP" altLang="en-US" dirty="0"/>
              <a:t>ボクシング含む）、</a:t>
            </a:r>
            <a:br>
              <a:rPr lang="en-US" altLang="ja-JP" dirty="0"/>
            </a:br>
            <a:r>
              <a:rPr lang="ja-JP" altLang="en-US" dirty="0"/>
              <a:t>低酸素脳症、一酸化炭素中毒、腫瘍性</a:t>
            </a:r>
            <a:br>
              <a:rPr lang="en-US" altLang="ja-JP" dirty="0"/>
            </a:br>
            <a:br>
              <a:rPr lang="en-US" altLang="ja-JP" dirty="0"/>
            </a:br>
            <a:r>
              <a:rPr lang="en-US" altLang="ja-JP" dirty="0"/>
              <a:t>18</a:t>
            </a:r>
            <a:r>
              <a:rPr lang="ja-JP" altLang="en-US" dirty="0"/>
              <a:t>歳から</a:t>
            </a:r>
            <a:r>
              <a:rPr lang="en-US" altLang="ja-JP" dirty="0"/>
              <a:t>64</a:t>
            </a:r>
            <a:r>
              <a:rPr lang="ja-JP" altLang="en-US" dirty="0"/>
              <a:t>歳までに発症した認知症、国内に</a:t>
            </a:r>
            <a:r>
              <a:rPr lang="en-US" altLang="ja-JP" dirty="0"/>
              <a:t>4</a:t>
            </a:r>
            <a:r>
              <a:rPr lang="ja-JP" altLang="en-US" dirty="0"/>
              <a:t>万人いるともいわれている。</a:t>
            </a:r>
          </a:p>
        </p:txBody>
      </p:sp>
      <p:grpSp>
        <p:nvGrpSpPr>
          <p:cNvPr id="4" name="Group 6"/>
          <p:cNvGrpSpPr>
            <a:grpSpLocks/>
          </p:cNvGrpSpPr>
          <p:nvPr/>
        </p:nvGrpSpPr>
        <p:grpSpPr bwMode="auto">
          <a:xfrm>
            <a:off x="8432801" y="115889"/>
            <a:ext cx="2055813" cy="274637"/>
            <a:chOff x="4352" y="73"/>
            <a:chExt cx="1295" cy="173"/>
          </a:xfrm>
        </p:grpSpPr>
        <p:sp>
          <p:nvSpPr>
            <p:cNvPr id="5"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ja-JP" altLang="en-US" sz="1200" b="1" dirty="0">
                  <a:solidFill>
                    <a:prstClr val="black"/>
                  </a:solidFill>
                  <a:ea typeface="HG丸ｺﾞｼｯｸM-PRO" panose="020F0600000000000000" pitchFamily="50" charset="-128"/>
                </a:rPr>
                <a:t>公益財団法人　松原病院</a:t>
              </a:r>
            </a:p>
          </p:txBody>
        </p:sp>
        <p:pic>
          <p:nvPicPr>
            <p:cNvPr id="6" name="Picture 5" descr="松原病院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fld id="{45E8076D-2713-4DD3-9994-B575BFDDE1E0}" type="slidenum">
              <a:rPr kumimoji="1" lang="ja-JP" altLang="en-US" smtClean="0"/>
              <a:t>58</a:t>
            </a:fld>
            <a:endParaRPr kumimoji="1" lang="ja-JP" altLang="en-US"/>
          </a:p>
        </p:txBody>
      </p:sp>
    </p:spTree>
    <p:extLst>
      <p:ext uri="{BB962C8B-B14F-4D97-AF65-F5344CB8AC3E}">
        <p14:creationId xmlns:p14="http://schemas.microsoft.com/office/powerpoint/2010/main" val="2484229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style>
          <a:lnRef idx="3">
            <a:schemeClr val="lt1"/>
          </a:lnRef>
          <a:fillRef idx="1">
            <a:schemeClr val="accent3"/>
          </a:fillRef>
          <a:effectRef idx="1">
            <a:schemeClr val="accent3"/>
          </a:effectRef>
          <a:fontRef idx="minor">
            <a:schemeClr val="lt1"/>
          </a:fontRef>
        </p:style>
        <p:txBody>
          <a:bodyPr>
            <a:normAutofit/>
          </a:bodyPr>
          <a:lstStyle/>
          <a:p>
            <a:r>
              <a:rPr lang="ja-JP" altLang="en-US" dirty="0">
                <a:solidFill>
                  <a:schemeClr val="tx1"/>
                </a:solidFill>
                <a:latin typeface="HG丸ｺﾞｼｯｸM-PRO" panose="020F0600000000000000" pitchFamily="50" charset="-128"/>
                <a:ea typeface="HG丸ｺﾞｼｯｸM-PRO" panose="020F0600000000000000" pitchFamily="50" charset="-128"/>
              </a:rPr>
              <a:t>若年性認知症</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995843" y="1628801"/>
            <a:ext cx="8229600" cy="4536505"/>
          </a:xfrm>
        </p:spPr>
        <p:txBody>
          <a:bodyPr>
            <a:noAutofit/>
          </a:bodyPr>
          <a:lstStyle/>
          <a:p>
            <a:pPr marL="0" indent="0">
              <a:buNone/>
            </a:pPr>
            <a:r>
              <a:rPr lang="ja-JP" altLang="en-US" sz="2900" b="1" dirty="0">
                <a:latin typeface="HG丸ｺﾞｼｯｸM-PRO" panose="020F0600000000000000" pitchFamily="50" charset="-128"/>
                <a:ea typeface="HG丸ｺﾞｼｯｸM-PRO" panose="020F0600000000000000" pitchFamily="50" charset="-128"/>
              </a:rPr>
              <a:t>若年性認知症：</a:t>
            </a:r>
            <a:r>
              <a:rPr lang="en-US" altLang="ja-JP" sz="2900" b="1" dirty="0">
                <a:latin typeface="HG丸ｺﾞｼｯｸM-PRO" panose="020F0600000000000000" pitchFamily="50" charset="-128"/>
                <a:ea typeface="HG丸ｺﾞｼｯｸM-PRO" panose="020F0600000000000000" pitchFamily="50" charset="-128"/>
              </a:rPr>
              <a:t>65</a:t>
            </a:r>
            <a:r>
              <a:rPr lang="ja-JP" altLang="en-US" sz="2900" b="1" dirty="0">
                <a:latin typeface="HG丸ｺﾞｼｯｸM-PRO" panose="020F0600000000000000" pitchFamily="50" charset="-128"/>
                <a:ea typeface="HG丸ｺﾞｼｯｸM-PRO" panose="020F0600000000000000" pitchFamily="50" charset="-128"/>
              </a:rPr>
              <a:t>歳未満で発症した認知症</a:t>
            </a:r>
            <a:endParaRPr lang="en-US" altLang="ja-JP" sz="2900" b="1" dirty="0">
              <a:latin typeface="HG丸ｺﾞｼｯｸM-PRO" panose="020F0600000000000000" pitchFamily="50" charset="-128"/>
              <a:ea typeface="HG丸ｺﾞｼｯｸM-PRO" panose="020F0600000000000000" pitchFamily="50" charset="-128"/>
            </a:endParaRPr>
          </a:p>
          <a:p>
            <a:pPr marL="0" indent="0">
              <a:buNone/>
            </a:pPr>
            <a:r>
              <a:rPr lang="ja-JP" altLang="en-US" sz="2900" dirty="0">
                <a:latin typeface="HG丸ｺﾞｼｯｸM-PRO" panose="020F0600000000000000" pitchFamily="50" charset="-128"/>
                <a:ea typeface="HG丸ｺﾞｼｯｸM-PRO" panose="020F0600000000000000" pitchFamily="50" charset="-128"/>
              </a:rPr>
              <a:t>　・全国で</a:t>
            </a:r>
            <a:r>
              <a:rPr lang="en-US" altLang="ja-JP" sz="2900" dirty="0">
                <a:latin typeface="HG丸ｺﾞｼｯｸM-PRO" panose="020F0600000000000000" pitchFamily="50" charset="-128"/>
                <a:ea typeface="HG丸ｺﾞｼｯｸM-PRO" panose="020F0600000000000000" pitchFamily="50" charset="-128"/>
              </a:rPr>
              <a:t>37,800</a:t>
            </a:r>
            <a:r>
              <a:rPr lang="ja-JP" altLang="en-US" sz="2900" dirty="0">
                <a:latin typeface="HG丸ｺﾞｼｯｸM-PRO" panose="020F0600000000000000" pitchFamily="50" charset="-128"/>
                <a:ea typeface="HG丸ｺﾞｼｯｸM-PRO" panose="020F0600000000000000" pitchFamily="50" charset="-128"/>
              </a:rPr>
              <a:t>人と推計（平成</a:t>
            </a:r>
            <a:r>
              <a:rPr lang="en-US" altLang="ja-JP" sz="2900" dirty="0">
                <a:latin typeface="HG丸ｺﾞｼｯｸM-PRO" panose="020F0600000000000000" pitchFamily="50" charset="-128"/>
                <a:ea typeface="HG丸ｺﾞｼｯｸM-PRO" panose="020F0600000000000000" pitchFamily="50" charset="-128"/>
              </a:rPr>
              <a:t>21</a:t>
            </a:r>
            <a:r>
              <a:rPr lang="ja-JP" altLang="en-US" sz="2900" dirty="0">
                <a:latin typeface="HG丸ｺﾞｼｯｸM-PRO" panose="020F0600000000000000" pitchFamily="50" charset="-128"/>
                <a:ea typeface="HG丸ｺﾞｼｯｸM-PRO" panose="020F0600000000000000" pitchFamily="50" charset="-128"/>
              </a:rPr>
              <a:t>年）</a:t>
            </a:r>
            <a:endParaRPr lang="en-US" altLang="ja-JP" sz="2900" dirty="0">
              <a:latin typeface="HG丸ｺﾞｼｯｸM-PRO" panose="020F0600000000000000" pitchFamily="50" charset="-128"/>
              <a:ea typeface="HG丸ｺﾞｼｯｸM-PRO" panose="020F0600000000000000" pitchFamily="50" charset="-128"/>
            </a:endParaRPr>
          </a:p>
          <a:p>
            <a:pPr marL="0" indent="0">
              <a:buNone/>
            </a:pPr>
            <a:r>
              <a:rPr lang="ja-JP" altLang="en-US" sz="2900" dirty="0">
                <a:latin typeface="HG丸ｺﾞｼｯｸM-PRO" panose="020F0600000000000000" pitchFamily="50" charset="-128"/>
                <a:ea typeface="HG丸ｺﾞｼｯｸM-PRO" panose="020F0600000000000000" pitchFamily="50" charset="-128"/>
              </a:rPr>
              <a:t>　・今年度から３年間で全国的な調査を実施</a:t>
            </a:r>
            <a:endParaRPr lang="en-US" altLang="ja-JP" sz="2900" dirty="0">
              <a:latin typeface="HG丸ｺﾞｼｯｸM-PRO" panose="020F0600000000000000" pitchFamily="50" charset="-128"/>
              <a:ea typeface="HG丸ｺﾞｼｯｸM-PRO" panose="020F0600000000000000" pitchFamily="50" charset="-128"/>
            </a:endParaRPr>
          </a:p>
          <a:p>
            <a:pPr marL="0" indent="0">
              <a:buNone/>
            </a:pPr>
            <a:r>
              <a:rPr lang="ja-JP" altLang="en-US" sz="3000" dirty="0">
                <a:latin typeface="HG丸ｺﾞｼｯｸM-PRO" panose="020F0600000000000000" pitchFamily="50" charset="-128"/>
                <a:ea typeface="HG丸ｺﾞｼｯｸM-PRO" panose="020F0600000000000000" pitchFamily="50" charset="-128"/>
              </a:rPr>
              <a:t>　</a:t>
            </a:r>
            <a:endParaRPr lang="en-US" altLang="ja-JP" sz="3000" dirty="0">
              <a:latin typeface="HG丸ｺﾞｼｯｸM-PRO" panose="020F0600000000000000" pitchFamily="50" charset="-128"/>
              <a:ea typeface="HG丸ｺﾞｼｯｸM-PRO" panose="020F0600000000000000" pitchFamily="50" charset="-128"/>
            </a:endParaRPr>
          </a:p>
        </p:txBody>
      </p:sp>
      <p:graphicFrame>
        <p:nvGraphicFramePr>
          <p:cNvPr id="5" name="グラフ 4"/>
          <p:cNvGraphicFramePr/>
          <p:nvPr/>
        </p:nvGraphicFramePr>
        <p:xfrm>
          <a:off x="2135560" y="3140968"/>
          <a:ext cx="8676456" cy="3861048"/>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DA95AF17-BC90-412B-B66E-32A389A1335D}" type="slidenum">
              <a:rPr kumimoji="1" lang="ja-JP" altLang="en-US" smtClean="0"/>
              <a:t>59</a:t>
            </a:fld>
            <a:endParaRPr kumimoji="1" lang="ja-JP" altLang="en-US"/>
          </a:p>
        </p:txBody>
      </p:sp>
      <p:grpSp>
        <p:nvGrpSpPr>
          <p:cNvPr id="6" name="Group 6"/>
          <p:cNvGrpSpPr>
            <a:grpSpLocks/>
          </p:cNvGrpSpPr>
          <p:nvPr/>
        </p:nvGrpSpPr>
        <p:grpSpPr bwMode="auto">
          <a:xfrm>
            <a:off x="8432801" y="115889"/>
            <a:ext cx="2055813" cy="274637"/>
            <a:chOff x="4352" y="73"/>
            <a:chExt cx="1295" cy="173"/>
          </a:xfrm>
        </p:grpSpPr>
        <p:sp>
          <p:nvSpPr>
            <p:cNvPr id="7"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ja-JP" altLang="en-US" sz="1200" b="1" dirty="0">
                  <a:solidFill>
                    <a:prstClr val="black"/>
                  </a:solidFill>
                  <a:ea typeface="HG丸ｺﾞｼｯｸM-PRO" panose="020F0600000000000000" pitchFamily="50" charset="-128"/>
                </a:rPr>
                <a:t>公益財団法人　松原病院</a:t>
              </a:r>
            </a:p>
          </p:txBody>
        </p:sp>
        <p:pic>
          <p:nvPicPr>
            <p:cNvPr id="8" name="Picture 5" descr="松原病院マーク"/>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5314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ja-JP" altLang="en-US"/>
              <a:t>人が年を取って行くこと</a:t>
            </a:r>
          </a:p>
        </p:txBody>
      </p:sp>
      <p:sp>
        <p:nvSpPr>
          <p:cNvPr id="100355" name="Rectangle 3"/>
          <p:cNvSpPr>
            <a:spLocks noGrp="1" noChangeArrowheads="1"/>
          </p:cNvSpPr>
          <p:nvPr>
            <p:ph type="body" idx="1"/>
          </p:nvPr>
        </p:nvSpPr>
        <p:spPr/>
        <p:txBody>
          <a:bodyPr/>
          <a:lstStyle/>
          <a:p>
            <a:pPr marL="609600" indent="-609600"/>
            <a:endParaRPr lang="en-US" altLang="ja-JP"/>
          </a:p>
          <a:p>
            <a:pPr marL="609600" indent="-609600"/>
            <a:r>
              <a:rPr lang="ja-JP" altLang="en-US"/>
              <a:t>身体機能の生理的変化の理解</a:t>
            </a:r>
            <a:br>
              <a:rPr lang="ja-JP" altLang="en-US"/>
            </a:br>
            <a:r>
              <a:rPr lang="ja-JP" altLang="en-US"/>
              <a:t>　　（正常老人とは）</a:t>
            </a:r>
            <a:br>
              <a:rPr lang="ja-JP" altLang="en-US"/>
            </a:br>
            <a:r>
              <a:rPr lang="ja-JP" altLang="en-US"/>
              <a:t>「加齢の右肩下がり神話は本当か？」</a:t>
            </a:r>
            <a:br>
              <a:rPr lang="ja-JP" altLang="en-US"/>
            </a:br>
            <a:br>
              <a:rPr lang="ja-JP" altLang="en-US"/>
            </a:br>
            <a:endParaRPr lang="ja-JP" altLang="en-US"/>
          </a:p>
          <a:p>
            <a:pPr marL="609600" indent="-609600"/>
            <a:r>
              <a:rPr lang="ja-JP" altLang="en-US"/>
              <a:t>高齢者疾患の予防</a:t>
            </a:r>
            <a:br>
              <a:rPr lang="ja-JP" altLang="en-US"/>
            </a:br>
            <a:r>
              <a:rPr lang="ja-JP" altLang="en-US"/>
              <a:t>「年を取るから病気になるのではない！」</a:t>
            </a:r>
          </a:p>
          <a:p>
            <a:pPr marL="609600" indent="-609600"/>
            <a:endParaRPr lang="en-US" altLang="ja-JP"/>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5137" y="116931"/>
            <a:ext cx="10515600" cy="1325563"/>
          </a:xfrm>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若年性認知症の特徴</a:t>
            </a:r>
          </a:p>
        </p:txBody>
      </p:sp>
      <p:sp>
        <p:nvSpPr>
          <p:cNvPr id="3" name="コンテンツ プレースホルダー 2"/>
          <p:cNvSpPr>
            <a:spLocks noGrp="1"/>
          </p:cNvSpPr>
          <p:nvPr>
            <p:ph idx="1"/>
          </p:nvPr>
        </p:nvSpPr>
        <p:spPr>
          <a:xfrm>
            <a:off x="785949" y="1332413"/>
            <a:ext cx="10515600" cy="5066620"/>
          </a:xfrm>
        </p:spPr>
        <p:txBody>
          <a:bodyPr>
            <a:normAutofit/>
          </a:bodyPr>
          <a:lstStyle/>
          <a:p>
            <a:pPr marL="0" indent="0">
              <a:buNone/>
            </a:pPr>
            <a:r>
              <a:rPr lang="en-US" altLang="ja-JP" dirty="0"/>
              <a:t>1.</a:t>
            </a:r>
            <a:r>
              <a:rPr lang="ja-JP" altLang="en-US" dirty="0">
                <a:solidFill>
                  <a:srgbClr val="FF0000"/>
                </a:solidFill>
              </a:rPr>
              <a:t>　現役</a:t>
            </a:r>
            <a:r>
              <a:rPr kumimoji="1" lang="ja-JP" altLang="en-US" dirty="0">
                <a:solidFill>
                  <a:srgbClr val="FF0000"/>
                </a:solidFill>
              </a:rPr>
              <a:t>世代</a:t>
            </a:r>
            <a:r>
              <a:rPr kumimoji="1" lang="ja-JP" altLang="en-US" dirty="0"/>
              <a:t>に発症する　</a:t>
            </a:r>
            <a:r>
              <a:rPr kumimoji="1" lang="ja-JP" altLang="en-US" dirty="0">
                <a:solidFill>
                  <a:srgbClr val="FF0000"/>
                </a:solidFill>
              </a:rPr>
              <a:t>男性</a:t>
            </a:r>
            <a:r>
              <a:rPr kumimoji="1" lang="ja-JP" altLang="en-US" dirty="0"/>
              <a:t>に多い</a:t>
            </a:r>
            <a:r>
              <a:rPr lang="ja-JP" altLang="en-US" dirty="0"/>
              <a:t>、平均年齢は</a:t>
            </a:r>
            <a:r>
              <a:rPr lang="en-US" altLang="ja-JP" dirty="0">
                <a:solidFill>
                  <a:srgbClr val="FF0000"/>
                </a:solidFill>
              </a:rPr>
              <a:t>51</a:t>
            </a:r>
            <a:r>
              <a:rPr lang="ja-JP" altLang="en-US" dirty="0"/>
              <a:t>才くらい　　</a:t>
            </a:r>
            <a:br>
              <a:rPr kumimoji="1" lang="en-US" altLang="ja-JP" dirty="0"/>
            </a:br>
            <a:r>
              <a:rPr kumimoji="1" lang="ja-JP" altLang="en-US" dirty="0"/>
              <a:t>　　　働いている</a:t>
            </a:r>
            <a:r>
              <a:rPr kumimoji="1" lang="en-US" altLang="ja-JP" dirty="0"/>
              <a:t>(</a:t>
            </a:r>
            <a:r>
              <a:rPr kumimoji="1" lang="ja-JP" altLang="en-US" dirty="0"/>
              <a:t>経済的問題）、子育て中　→</a:t>
            </a:r>
            <a:r>
              <a:rPr kumimoji="1" lang="ja-JP" altLang="en-US" dirty="0">
                <a:solidFill>
                  <a:srgbClr val="FF0000"/>
                </a:solidFill>
              </a:rPr>
              <a:t>家庭内での課題</a:t>
            </a:r>
            <a:r>
              <a:rPr kumimoji="1" lang="ja-JP" altLang="en-US" dirty="0"/>
              <a:t>が多い</a:t>
            </a:r>
            <a:endParaRPr kumimoji="1" lang="en-US" altLang="ja-JP" dirty="0"/>
          </a:p>
          <a:p>
            <a:pPr marL="0" indent="0">
              <a:buNone/>
            </a:pPr>
            <a:r>
              <a:rPr lang="en-US" altLang="ja-JP" dirty="0"/>
              <a:t>2.</a:t>
            </a:r>
            <a:r>
              <a:rPr lang="ja-JP" altLang="en-US" dirty="0"/>
              <a:t>　今までと違う変化には気づくが、</a:t>
            </a:r>
            <a:r>
              <a:rPr lang="ja-JP" altLang="en-US" dirty="0">
                <a:solidFill>
                  <a:srgbClr val="FF0000"/>
                </a:solidFill>
              </a:rPr>
              <a:t>受診が遅れる</a:t>
            </a:r>
            <a:endParaRPr lang="en-US" altLang="ja-JP" dirty="0">
              <a:solidFill>
                <a:srgbClr val="FF0000"/>
              </a:solidFill>
            </a:endParaRPr>
          </a:p>
          <a:p>
            <a:pPr marL="0" indent="0">
              <a:buNone/>
            </a:pPr>
            <a:r>
              <a:rPr lang="en-US" altLang="ja-JP" dirty="0"/>
              <a:t>3.</a:t>
            </a:r>
            <a:r>
              <a:rPr lang="ja-JP" altLang="en-US" dirty="0"/>
              <a:t>　</a:t>
            </a:r>
            <a:r>
              <a:rPr lang="ja-JP" altLang="en-US" dirty="0">
                <a:solidFill>
                  <a:srgbClr val="FF0000"/>
                </a:solidFill>
              </a:rPr>
              <a:t>体力や活動力</a:t>
            </a:r>
            <a:r>
              <a:rPr lang="ja-JP" altLang="en-US" dirty="0"/>
              <a:t>がある</a:t>
            </a:r>
            <a:br>
              <a:rPr lang="en-US" altLang="ja-JP" dirty="0"/>
            </a:br>
            <a:r>
              <a:rPr lang="ja-JP" altLang="en-US" dirty="0"/>
              <a:t>　　　一般のデイサービスでは対応しきれない</a:t>
            </a:r>
            <a:br>
              <a:rPr lang="en-US" altLang="ja-JP" dirty="0"/>
            </a:br>
            <a:r>
              <a:rPr lang="ja-JP" altLang="en-US" dirty="0"/>
              <a:t>　　　社会的活動ができる能力がある人が多い</a:t>
            </a:r>
            <a:endParaRPr lang="en-US" altLang="ja-JP" dirty="0"/>
          </a:p>
          <a:p>
            <a:pPr marL="0" indent="0">
              <a:buNone/>
            </a:pPr>
            <a:r>
              <a:rPr kumimoji="1" lang="en-US" altLang="ja-JP" dirty="0"/>
              <a:t>4.</a:t>
            </a:r>
            <a:r>
              <a:rPr kumimoji="1" lang="ja-JP" altLang="en-US" dirty="0"/>
              <a:t>　介護者の負担</a:t>
            </a:r>
            <a:endParaRPr kumimoji="1" lang="en-US" altLang="ja-JP" dirty="0"/>
          </a:p>
          <a:p>
            <a:pPr marL="0" indent="0">
              <a:buNone/>
            </a:pPr>
            <a:r>
              <a:rPr lang="ja-JP" altLang="en-US" dirty="0"/>
              <a:t>　　　介護者は</a:t>
            </a:r>
            <a:r>
              <a:rPr kumimoji="1" lang="ja-JP" altLang="en-US" dirty="0">
                <a:solidFill>
                  <a:srgbClr val="FF0000"/>
                </a:solidFill>
              </a:rPr>
              <a:t>配偶者</a:t>
            </a:r>
            <a:r>
              <a:rPr kumimoji="1" lang="ja-JP" altLang="en-US" dirty="0"/>
              <a:t>に集中しがち</a:t>
            </a:r>
            <a:endParaRPr kumimoji="1" lang="en-US" altLang="ja-JP" dirty="0"/>
          </a:p>
          <a:p>
            <a:pPr marL="0" indent="0">
              <a:buNone/>
            </a:pPr>
            <a:r>
              <a:rPr lang="ja-JP" altLang="en-US" dirty="0"/>
              <a:t>　　　時に</a:t>
            </a:r>
            <a:r>
              <a:rPr lang="ja-JP" altLang="en-US" dirty="0">
                <a:solidFill>
                  <a:srgbClr val="FF0000"/>
                </a:solidFill>
              </a:rPr>
              <a:t>複数介護</a:t>
            </a:r>
            <a:r>
              <a:rPr lang="ja-JP" altLang="en-US" dirty="0"/>
              <a:t>になる</a:t>
            </a:r>
            <a:endParaRPr lang="en-US" altLang="ja-JP" dirty="0"/>
          </a:p>
          <a:p>
            <a:pPr marL="0" indent="0">
              <a:buNone/>
            </a:pPr>
            <a:r>
              <a:rPr kumimoji="1" lang="ja-JP" altLang="en-US" dirty="0"/>
              <a:t>　　　</a:t>
            </a:r>
            <a:r>
              <a:rPr kumimoji="1" lang="ja-JP" altLang="en-US" dirty="0">
                <a:solidFill>
                  <a:srgbClr val="FF0000"/>
                </a:solidFill>
              </a:rPr>
              <a:t>高齢の親</a:t>
            </a:r>
            <a:r>
              <a:rPr kumimoji="1" lang="ja-JP" altLang="en-US" dirty="0"/>
              <a:t>が介護を担う</a:t>
            </a:r>
          </a:p>
        </p:txBody>
      </p:sp>
      <p:grpSp>
        <p:nvGrpSpPr>
          <p:cNvPr id="4" name="Group 6"/>
          <p:cNvGrpSpPr>
            <a:grpSpLocks/>
          </p:cNvGrpSpPr>
          <p:nvPr/>
        </p:nvGrpSpPr>
        <p:grpSpPr bwMode="auto">
          <a:xfrm>
            <a:off x="8432801" y="115889"/>
            <a:ext cx="2055813" cy="274637"/>
            <a:chOff x="4352" y="73"/>
            <a:chExt cx="1295" cy="173"/>
          </a:xfrm>
        </p:grpSpPr>
        <p:sp>
          <p:nvSpPr>
            <p:cNvPr id="5"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ja-JP" altLang="en-US" sz="1200" b="1" dirty="0">
                  <a:solidFill>
                    <a:prstClr val="black"/>
                  </a:solidFill>
                  <a:ea typeface="HG丸ｺﾞｼｯｸM-PRO" panose="020F0600000000000000" pitchFamily="50" charset="-128"/>
                </a:rPr>
                <a:t>公益財団法人　松原病院</a:t>
              </a:r>
            </a:p>
          </p:txBody>
        </p:sp>
        <p:pic>
          <p:nvPicPr>
            <p:cNvPr id="6" name="Picture 5" descr="松原病院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スライド番号プレースホルダー 6"/>
          <p:cNvSpPr>
            <a:spLocks noGrp="1"/>
          </p:cNvSpPr>
          <p:nvPr>
            <p:ph type="sldNum" sz="quarter" idx="12"/>
          </p:nvPr>
        </p:nvSpPr>
        <p:spPr/>
        <p:txBody>
          <a:bodyPr/>
          <a:lstStyle/>
          <a:p>
            <a:fld id="{45E8076D-2713-4DD3-9994-B575BFDDE1E0}" type="slidenum">
              <a:rPr kumimoji="1" lang="ja-JP" altLang="en-US" smtClean="0"/>
              <a:t>60</a:t>
            </a:fld>
            <a:endParaRPr kumimoji="1" lang="ja-JP" altLang="en-US"/>
          </a:p>
        </p:txBody>
      </p:sp>
    </p:spTree>
    <p:extLst>
      <p:ext uri="{BB962C8B-B14F-4D97-AF65-F5344CB8AC3E}">
        <p14:creationId xmlns:p14="http://schemas.microsoft.com/office/powerpoint/2010/main" val="2724487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2209800" y="2284414"/>
            <a:ext cx="8494986" cy="1146175"/>
          </a:xfrm>
        </p:spPr>
        <p:txBody>
          <a:bodyPr>
            <a:normAutofit/>
          </a:bodyPr>
          <a:lstStyle/>
          <a:p>
            <a:r>
              <a:rPr lang="ja-JP" altLang="en-US" dirty="0"/>
              <a:t>地域がすべきこと</a:t>
            </a:r>
          </a:p>
        </p:txBody>
      </p:sp>
      <p:sp>
        <p:nvSpPr>
          <p:cNvPr id="2" name="スライド番号プレースホルダー 1"/>
          <p:cNvSpPr>
            <a:spLocks noGrp="1"/>
          </p:cNvSpPr>
          <p:nvPr>
            <p:ph type="sldNum" sz="quarter" idx="12"/>
          </p:nvPr>
        </p:nvSpPr>
        <p:spPr/>
        <p:txBody>
          <a:bodyPr/>
          <a:lstStyle/>
          <a:p>
            <a:fld id="{45E8076D-2713-4DD3-9994-B575BFDDE1E0}" type="slidenum">
              <a:rPr kumimoji="1" lang="ja-JP" altLang="en-US" smtClean="0"/>
              <a:t>61</a:t>
            </a:fld>
            <a:endParaRPr kumimoji="1" lang="ja-JP" altLang="en-US"/>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2357857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808038"/>
            <a:ext cx="8229600" cy="609600"/>
          </a:xfrm>
        </p:spPr>
        <p:txBody>
          <a:bodyPr>
            <a:normAutofit fontScale="90000"/>
          </a:bodyPr>
          <a:lstStyle/>
          <a:p>
            <a:pPr eaLnBrk="1" hangingPunct="1">
              <a:defRPr/>
            </a:pPr>
            <a:r>
              <a:rPr lang="ja-JP" altLang="en-US">
                <a:ea typeface="HGP創英角ﾎﾟｯﾌﾟ体" pitchFamily="50" charset="-128"/>
              </a:rPr>
              <a:t>ストレスを癒す</a:t>
            </a:r>
          </a:p>
        </p:txBody>
      </p:sp>
      <p:sp>
        <p:nvSpPr>
          <p:cNvPr id="60419" name="Rectangle 3"/>
          <p:cNvSpPr>
            <a:spLocks noGrp="1" noChangeArrowheads="1"/>
          </p:cNvSpPr>
          <p:nvPr>
            <p:ph type="body" sz="half" idx="1"/>
          </p:nvPr>
        </p:nvSpPr>
        <p:spPr>
          <a:xfrm>
            <a:off x="1981200" y="1600201"/>
            <a:ext cx="4032250" cy="4525963"/>
          </a:xfrm>
        </p:spPr>
        <p:txBody>
          <a:bodyPr/>
          <a:lstStyle/>
          <a:p>
            <a:pPr eaLnBrk="1" hangingPunct="1"/>
            <a:r>
              <a:rPr lang="ja-JP" altLang="en-US" sz="3200" b="1">
                <a:solidFill>
                  <a:srgbClr val="FF0000"/>
                </a:solidFill>
              </a:rPr>
              <a:t>言語化</a:t>
            </a:r>
            <a:r>
              <a:rPr lang="ja-JP" altLang="en-US" sz="3200" b="1"/>
              <a:t>とストレスの気づき</a:t>
            </a:r>
            <a:br>
              <a:rPr lang="ja-JP" altLang="en-US" sz="3200" b="1"/>
            </a:br>
            <a:br>
              <a:rPr lang="ja-JP" altLang="en-US" sz="3200" b="1"/>
            </a:br>
            <a:r>
              <a:rPr lang="ja-JP" altLang="en-US" sz="3200" b="1"/>
              <a:t>言語化に必要なもの</a:t>
            </a:r>
            <a:br>
              <a:rPr lang="ja-JP" altLang="en-US" sz="3200" b="1"/>
            </a:br>
            <a:r>
              <a:rPr lang="ja-JP" altLang="en-US" sz="3200" b="1"/>
              <a:t>１）話し相手</a:t>
            </a:r>
            <a:br>
              <a:rPr lang="ja-JP" altLang="en-US" sz="3200" b="1"/>
            </a:br>
            <a:br>
              <a:rPr lang="ja-JP" altLang="en-US" sz="3200" b="1"/>
            </a:br>
            <a:r>
              <a:rPr lang="ja-JP" altLang="en-US" sz="3200" b="1"/>
              <a:t>２）話す時間</a:t>
            </a:r>
          </a:p>
        </p:txBody>
      </p:sp>
      <p:sp>
        <p:nvSpPr>
          <p:cNvPr id="60420" name="Rectangle 4"/>
          <p:cNvSpPr>
            <a:spLocks noGrp="1" noChangeArrowheads="1"/>
          </p:cNvSpPr>
          <p:nvPr>
            <p:ph type="body" sz="half" idx="2"/>
          </p:nvPr>
        </p:nvSpPr>
        <p:spPr>
          <a:xfrm>
            <a:off x="5848350" y="1600201"/>
            <a:ext cx="4362450" cy="4525963"/>
          </a:xfrm>
        </p:spPr>
        <p:txBody>
          <a:bodyPr/>
          <a:lstStyle/>
          <a:p>
            <a:pPr eaLnBrk="1" hangingPunct="1"/>
            <a:r>
              <a:rPr lang="ja-JP" altLang="en-US" b="1">
                <a:solidFill>
                  <a:srgbClr val="FF0000"/>
                </a:solidFill>
              </a:rPr>
              <a:t>受容</a:t>
            </a:r>
            <a:r>
              <a:rPr lang="ja-JP" altLang="en-US" b="1"/>
              <a:t>（傾聴、受容、共感、、、）</a:t>
            </a:r>
            <a:br>
              <a:rPr lang="ja-JP" altLang="en-US" b="1"/>
            </a:br>
            <a:br>
              <a:rPr lang="ja-JP" altLang="en-US" b="1"/>
            </a:br>
            <a:r>
              <a:rPr lang="ja-JP" altLang="en-US" b="1"/>
              <a:t>受容に必要なもの</a:t>
            </a:r>
            <a:br>
              <a:rPr lang="ja-JP" altLang="en-US" b="1"/>
            </a:br>
            <a:br>
              <a:rPr lang="ja-JP" altLang="en-US" b="1"/>
            </a:br>
            <a:r>
              <a:rPr lang="ja-JP" altLang="en-US" b="1"/>
              <a:t>１）聞ける態度</a:t>
            </a:r>
            <a:br>
              <a:rPr lang="ja-JP" altLang="en-US" b="1"/>
            </a:br>
            <a:r>
              <a:rPr lang="ja-JP" altLang="en-US" b="1"/>
              <a:t>　</a:t>
            </a:r>
            <a:r>
              <a:rPr lang="ja-JP" altLang="en-US" b="1">
                <a:solidFill>
                  <a:srgbClr val="FF0000"/>
                </a:solidFill>
              </a:rPr>
              <a:t>カウンセリングマインド</a:t>
            </a:r>
            <a:br>
              <a:rPr lang="ja-JP" altLang="en-US" b="1"/>
            </a:br>
            <a:r>
              <a:rPr lang="ja-JP" altLang="en-US" b="1"/>
              <a:t>２）聞ける時間の余裕</a:t>
            </a:r>
          </a:p>
        </p:txBody>
      </p:sp>
      <p:grpSp>
        <p:nvGrpSpPr>
          <p:cNvPr id="5" name="Group 6"/>
          <p:cNvGrpSpPr>
            <a:grpSpLocks/>
          </p:cNvGrpSpPr>
          <p:nvPr/>
        </p:nvGrpSpPr>
        <p:grpSpPr bwMode="auto">
          <a:xfrm>
            <a:off x="8432801" y="115889"/>
            <a:ext cx="2055813" cy="274637"/>
            <a:chOff x="4352" y="73"/>
            <a:chExt cx="1295" cy="173"/>
          </a:xfrm>
        </p:grpSpPr>
        <p:sp>
          <p:nvSpPr>
            <p:cNvPr id="6"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buFontTx/>
                <a:buNone/>
              </a:pPr>
              <a:r>
                <a:rPr lang="ja-JP" altLang="en-US" sz="1200" b="1" dirty="0">
                  <a:ea typeface="HG丸ｺﾞｼｯｸM-PRO" panose="020F0600000000000000" pitchFamily="50" charset="-128"/>
                </a:rPr>
                <a:t>公益財団法人　松原病院</a:t>
              </a:r>
            </a:p>
          </p:txBody>
        </p:sp>
        <p:pic>
          <p:nvPicPr>
            <p:cNvPr id="7" name="Picture 5" descr="松原病院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fld id="{2CC3CD88-A0D9-4833-AC3A-7627FE916604}" type="slidenum">
              <a:rPr kumimoji="1" lang="ja-JP" altLang="en-US" smtClean="0"/>
              <a:t>62</a:t>
            </a:fld>
            <a:endParaRPr kumimoji="1" lang="ja-JP" altLang="en-US"/>
          </a:p>
        </p:txBody>
      </p:sp>
    </p:spTree>
    <p:extLst>
      <p:ext uri="{BB962C8B-B14F-4D97-AF65-F5344CB8AC3E}">
        <p14:creationId xmlns:p14="http://schemas.microsoft.com/office/powerpoint/2010/main" val="899882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524000" y="428625"/>
            <a:ext cx="8929688" cy="2928938"/>
          </a:xfrm>
        </p:spPr>
        <p:txBody>
          <a:bodyPr/>
          <a:lstStyle/>
          <a:p>
            <a:pPr algn="l" eaLnBrk="1" hangingPunct="1"/>
            <a:r>
              <a:rPr lang="ja-JP" altLang="en-US" sz="4000" dirty="0">
                <a:latin typeface="HGS創英角ﾎﾟｯﾌﾟ体" pitchFamily="50" charset="-128"/>
                <a:ea typeface="HGS創英角ﾎﾟｯﾌﾟ体" pitchFamily="50" charset="-128"/>
              </a:rPr>
              <a:t>「ひとりで悩まないで！</a:t>
            </a:r>
            <a:br>
              <a:rPr lang="en-US" altLang="ja-JP" sz="4000" dirty="0">
                <a:latin typeface="HGS創英角ﾎﾟｯﾌﾟ体" pitchFamily="50" charset="-128"/>
                <a:ea typeface="HGS創英角ﾎﾟｯﾌﾟ体" pitchFamily="50" charset="-128"/>
              </a:rPr>
            </a:br>
            <a:r>
              <a:rPr lang="ja-JP" altLang="en-US" sz="4000" dirty="0">
                <a:latin typeface="HGS創英角ﾎﾟｯﾌﾟ体" pitchFamily="50" charset="-128"/>
                <a:ea typeface="HGS創英角ﾎﾟｯﾌﾟ体" pitchFamily="50" charset="-128"/>
              </a:rPr>
              <a:t>　　　</a:t>
            </a:r>
            <a:br>
              <a:rPr lang="en-US" altLang="ja-JP" sz="4000" dirty="0">
                <a:latin typeface="HGS創英角ﾎﾟｯﾌﾟ体" pitchFamily="50" charset="-128"/>
                <a:ea typeface="HGS創英角ﾎﾟｯﾌﾟ体" pitchFamily="50" charset="-128"/>
              </a:rPr>
            </a:br>
            <a:r>
              <a:rPr lang="ja-JP" altLang="en-US" sz="4000" dirty="0">
                <a:latin typeface="HGS創英角ﾎﾟｯﾌﾟ体" pitchFamily="50" charset="-128"/>
                <a:ea typeface="HGS創英角ﾎﾟｯﾌﾟ体" pitchFamily="50" charset="-128"/>
              </a:rPr>
              <a:t>　　</a:t>
            </a:r>
            <a:r>
              <a:rPr lang="ja-JP" altLang="en-US" sz="4000">
                <a:latin typeface="HGS創英角ﾎﾟｯﾌﾟ体" pitchFamily="50" charset="-128"/>
                <a:ea typeface="HGS創英角ﾎﾟｯﾌﾟ体" pitchFamily="50" charset="-128"/>
              </a:rPr>
              <a:t>　私はずっとあなたのそばに</a:t>
            </a:r>
            <a:br>
              <a:rPr lang="en-US" altLang="ja-JP" sz="4000" dirty="0">
                <a:latin typeface="HGS創英角ﾎﾟｯﾌﾟ体" pitchFamily="50" charset="-128"/>
                <a:ea typeface="HGS創英角ﾎﾟｯﾌﾟ体" pitchFamily="50" charset="-128"/>
              </a:rPr>
            </a:br>
            <a:r>
              <a:rPr lang="ja-JP" altLang="en-US" sz="4000" dirty="0">
                <a:latin typeface="HGS創英角ﾎﾟｯﾌﾟ体" pitchFamily="50" charset="-128"/>
                <a:ea typeface="HGS創英角ﾎﾟｯﾌﾟ体" pitchFamily="50" charset="-128"/>
              </a:rPr>
              <a:t>　　　　　　　　　　いますから。」</a:t>
            </a:r>
          </a:p>
        </p:txBody>
      </p:sp>
      <p:pic>
        <p:nvPicPr>
          <p:cNvPr id="20483" name="Picture 4" descr="d60a1336E"/>
          <p:cNvPicPr>
            <a:picLocks noChangeAspect="1" noChangeArrowheads="1"/>
          </p:cNvPicPr>
          <p:nvPr/>
        </p:nvPicPr>
        <p:blipFill>
          <a:blip r:embed="rId2"/>
          <a:srcRect/>
          <a:stretch>
            <a:fillRect/>
          </a:stretch>
        </p:blipFill>
        <p:spPr bwMode="auto">
          <a:xfrm>
            <a:off x="3524250" y="3571875"/>
            <a:ext cx="4267200" cy="2940050"/>
          </a:xfrm>
          <a:prstGeom prst="rect">
            <a:avLst/>
          </a:prstGeom>
          <a:noFill/>
          <a:ln w="9525">
            <a:noFill/>
            <a:miter lim="800000"/>
            <a:headEnd/>
            <a:tailEnd/>
          </a:ln>
        </p:spPr>
      </p:pic>
      <p:sp>
        <p:nvSpPr>
          <p:cNvPr id="20484" name="Rectangle 5"/>
          <p:cNvSpPr>
            <a:spLocks noChangeArrowheads="1"/>
          </p:cNvSpPr>
          <p:nvPr/>
        </p:nvSpPr>
        <p:spPr bwMode="auto">
          <a:xfrm>
            <a:off x="6096000" y="4581526"/>
            <a:ext cx="4572000" cy="396875"/>
          </a:xfrm>
          <a:prstGeom prst="rect">
            <a:avLst/>
          </a:prstGeom>
          <a:noFill/>
          <a:ln w="9525">
            <a:noFill/>
            <a:miter lim="800000"/>
            <a:headEnd/>
            <a:tailEnd/>
          </a:ln>
        </p:spPr>
        <p:txBody>
          <a:bodyPr>
            <a:spAutoFit/>
          </a:bodyPr>
          <a:lstStyle/>
          <a:p>
            <a:endParaRPr lang="ja-JP" altLang="ja-JP" sz="2000" b="1">
              <a:latin typeface="ＭＳ Ｐゴシック" charset="-128"/>
            </a:endParaRPr>
          </a:p>
        </p:txBody>
      </p:sp>
    </p:spTree>
    <p:extLst>
      <p:ext uri="{BB962C8B-B14F-4D97-AF65-F5344CB8AC3E}">
        <p14:creationId xmlns:p14="http://schemas.microsoft.com/office/powerpoint/2010/main" val="3085681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2209800" y="2286000"/>
            <a:ext cx="7772400" cy="1143000"/>
          </a:xfrm>
        </p:spPr>
        <p:txBody>
          <a:bodyPr/>
          <a:lstStyle/>
          <a:p>
            <a:r>
              <a:rPr lang="ja-JP" altLang="en-US">
                <a:ea typeface="HGS創英角ﾎﾟｯﾌﾟ体" pitchFamily="50" charset="-128"/>
              </a:rPr>
              <a:t>器質性精神疾患</a:t>
            </a:r>
          </a:p>
        </p:txBody>
      </p:sp>
      <p:sp>
        <p:nvSpPr>
          <p:cNvPr id="84995" name="Rectangle 3"/>
          <p:cNvSpPr>
            <a:spLocks noGrp="1" noChangeArrowheads="1"/>
          </p:cNvSpPr>
          <p:nvPr>
            <p:ph type="subTitle" idx="1"/>
          </p:nvPr>
        </p:nvSpPr>
        <p:spPr/>
        <p:txBody>
          <a:bodyPr/>
          <a:lstStyle/>
          <a:p>
            <a:r>
              <a:rPr lang="ja-JP" altLang="en-US"/>
              <a:t>認知症性疾患</a:t>
            </a:r>
          </a:p>
          <a:p>
            <a:r>
              <a:rPr lang="ja-JP" altLang="en-US"/>
              <a:t>意識障害　</a:t>
            </a:r>
          </a:p>
          <a:p>
            <a:r>
              <a:rPr lang="ja-JP" altLang="en-US"/>
              <a:t>その他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ja-JP" altLang="en-US">
                <a:ea typeface="HGS創英角ﾎﾟｯﾌﾟ体" pitchFamily="50" charset="-128"/>
              </a:rPr>
              <a:t>その他の器質性脳障害</a:t>
            </a:r>
          </a:p>
        </p:txBody>
      </p:sp>
      <p:sp>
        <p:nvSpPr>
          <p:cNvPr id="36867" name="Rectangle 3"/>
          <p:cNvSpPr>
            <a:spLocks noGrp="1" noChangeArrowheads="1"/>
          </p:cNvSpPr>
          <p:nvPr>
            <p:ph type="body" idx="1"/>
          </p:nvPr>
        </p:nvSpPr>
        <p:spPr>
          <a:xfrm>
            <a:off x="1981200" y="1676400"/>
            <a:ext cx="8178800" cy="4800600"/>
          </a:xfrm>
        </p:spPr>
        <p:txBody>
          <a:bodyPr/>
          <a:lstStyle/>
          <a:p>
            <a:pPr marL="609600" indent="-609600">
              <a:lnSpc>
                <a:spcPct val="90000"/>
              </a:lnSpc>
            </a:pPr>
            <a:r>
              <a:rPr lang="ja-JP" altLang="en-US"/>
              <a:t>失語失行失認</a:t>
            </a:r>
          </a:p>
          <a:p>
            <a:pPr marL="609600" indent="-609600">
              <a:lnSpc>
                <a:spcPct val="90000"/>
              </a:lnSpc>
            </a:pPr>
            <a:r>
              <a:rPr lang="ja-JP" altLang="en-US"/>
              <a:t>意識障害　せん妄</a:t>
            </a:r>
          </a:p>
          <a:p>
            <a:pPr marL="609600" indent="-609600">
              <a:lnSpc>
                <a:spcPct val="90000"/>
              </a:lnSpc>
            </a:pPr>
            <a:r>
              <a:rPr lang="ja-JP" altLang="en-US"/>
              <a:t>全身疾患に伴う心の病気</a:t>
            </a:r>
            <a:br>
              <a:rPr lang="ja-JP" altLang="en-US"/>
            </a:br>
            <a:r>
              <a:rPr lang="ja-JP" altLang="en-US"/>
              <a:t>１，糖尿病と脳、末梢神経、筋</a:t>
            </a:r>
            <a:br>
              <a:rPr lang="ja-JP" altLang="en-US"/>
            </a:br>
            <a:r>
              <a:rPr lang="ja-JP" altLang="en-US"/>
              <a:t>２，アルコールと脳、末梢神経、筋</a:t>
            </a:r>
            <a:br>
              <a:rPr lang="ja-JP" altLang="en-US"/>
            </a:br>
            <a:r>
              <a:rPr lang="ja-JP" altLang="en-US"/>
              <a:t>３，貧血と脳、脊髄、末梢神経</a:t>
            </a:r>
            <a:br>
              <a:rPr lang="ja-JP" altLang="en-US"/>
            </a:br>
            <a:r>
              <a:rPr lang="ja-JP" altLang="en-US"/>
              <a:t>４，悪性腫瘍と小脳、脊髄、末梢神経</a:t>
            </a:r>
          </a:p>
          <a:p>
            <a:pPr marL="609600" indent="-609600">
              <a:lnSpc>
                <a:spcPct val="90000"/>
              </a:lnSpc>
            </a:pPr>
            <a:r>
              <a:rPr lang="ja-JP" altLang="en-US"/>
              <a:t>薬剤と脳、神経</a:t>
            </a:r>
          </a:p>
          <a:p>
            <a:pPr marL="609600" indent="-609600">
              <a:lnSpc>
                <a:spcPct val="90000"/>
              </a:lnSpc>
            </a:pPr>
            <a:r>
              <a:rPr lang="ja-JP" altLang="en-US"/>
              <a:t>神経難病と心</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ja-JP" altLang="en-US"/>
              <a:t>せん妄の成因　１</a:t>
            </a:r>
          </a:p>
        </p:txBody>
      </p:sp>
      <p:sp>
        <p:nvSpPr>
          <p:cNvPr id="86019" name="Rectangle 3"/>
          <p:cNvSpPr>
            <a:spLocks noGrp="1" noChangeArrowheads="1"/>
          </p:cNvSpPr>
          <p:nvPr>
            <p:ph type="body" idx="1"/>
          </p:nvPr>
        </p:nvSpPr>
        <p:spPr>
          <a:xfrm>
            <a:off x="1752600" y="1752600"/>
            <a:ext cx="8915400" cy="4343400"/>
          </a:xfrm>
        </p:spPr>
        <p:txBody>
          <a:bodyPr/>
          <a:lstStyle/>
          <a:p>
            <a:pPr>
              <a:lnSpc>
                <a:spcPct val="90000"/>
              </a:lnSpc>
              <a:buFontTx/>
              <a:buNone/>
            </a:pPr>
            <a:r>
              <a:rPr lang="ja-JP" altLang="en-US" sz="2800"/>
              <a:t>１，脳の疾患によるもの</a:t>
            </a:r>
          </a:p>
          <a:p>
            <a:pPr>
              <a:lnSpc>
                <a:spcPct val="90000"/>
              </a:lnSpc>
              <a:buFontTx/>
              <a:buNone/>
            </a:pPr>
            <a:r>
              <a:rPr lang="ja-JP" altLang="en-US" sz="2800"/>
              <a:t>　　①変性疾患</a:t>
            </a:r>
          </a:p>
          <a:p>
            <a:pPr>
              <a:lnSpc>
                <a:spcPct val="90000"/>
              </a:lnSpc>
              <a:buFontTx/>
              <a:buNone/>
            </a:pPr>
            <a:r>
              <a:rPr lang="ja-JP" altLang="en-US" sz="2800"/>
              <a:t>　　　</a:t>
            </a:r>
            <a:r>
              <a:rPr lang="en-US" altLang="ja-JP" sz="2800"/>
              <a:t>Alzheimer</a:t>
            </a:r>
            <a:r>
              <a:rPr lang="ja-JP" altLang="en-US" sz="2800"/>
              <a:t>病，</a:t>
            </a:r>
            <a:r>
              <a:rPr lang="en-US" altLang="ja-JP" sz="2800"/>
              <a:t>Creutzfeldt-Jakob</a:t>
            </a:r>
            <a:r>
              <a:rPr lang="ja-JP" altLang="en-US" sz="2800"/>
              <a:t>病，</a:t>
            </a:r>
            <a:r>
              <a:rPr lang="en-US" altLang="ja-JP" sz="2800"/>
              <a:t>Parkinson</a:t>
            </a:r>
            <a:r>
              <a:rPr lang="ja-JP" altLang="en-US" sz="2800"/>
              <a:t>病など</a:t>
            </a:r>
          </a:p>
          <a:p>
            <a:pPr>
              <a:lnSpc>
                <a:spcPct val="90000"/>
              </a:lnSpc>
              <a:buFontTx/>
              <a:buNone/>
            </a:pPr>
            <a:r>
              <a:rPr lang="ja-JP" altLang="en-US" sz="2800"/>
              <a:t>　　②脳血管性疾患</a:t>
            </a:r>
          </a:p>
          <a:p>
            <a:pPr>
              <a:lnSpc>
                <a:spcPct val="90000"/>
              </a:lnSpc>
              <a:buFontTx/>
              <a:buNone/>
            </a:pPr>
            <a:r>
              <a:rPr lang="ja-JP" altLang="en-US" sz="2800"/>
              <a:t>　　　脳梗塞，脳出血，多発梗塞性認知症，動脈瘤など</a:t>
            </a:r>
          </a:p>
          <a:p>
            <a:pPr>
              <a:lnSpc>
                <a:spcPct val="90000"/>
              </a:lnSpc>
              <a:buFontTx/>
              <a:buNone/>
            </a:pPr>
            <a:r>
              <a:rPr lang="ja-JP" altLang="en-US" sz="2800"/>
              <a:t>　　③硬膜下血腫，頭部外傷</a:t>
            </a:r>
          </a:p>
          <a:p>
            <a:pPr>
              <a:lnSpc>
                <a:spcPct val="90000"/>
              </a:lnSpc>
              <a:buFontTx/>
              <a:buNone/>
            </a:pPr>
            <a:r>
              <a:rPr lang="ja-JP" altLang="en-US" sz="2800"/>
              <a:t>　　④脳腫瘍（原発性，転移性）</a:t>
            </a:r>
          </a:p>
          <a:p>
            <a:pPr>
              <a:lnSpc>
                <a:spcPct val="90000"/>
              </a:lnSpc>
              <a:buFontTx/>
              <a:buNone/>
            </a:pPr>
            <a:r>
              <a:rPr lang="ja-JP" altLang="en-US" sz="2800"/>
              <a:t>　　⑤感染症</a:t>
            </a:r>
          </a:p>
          <a:p>
            <a:pPr>
              <a:lnSpc>
                <a:spcPct val="90000"/>
              </a:lnSpc>
              <a:buFontTx/>
              <a:buNone/>
            </a:pPr>
            <a:r>
              <a:rPr lang="ja-JP" altLang="en-US" sz="2800"/>
              <a:t>　　　ｳｲﾙｽ性疾患</a:t>
            </a:r>
            <a:r>
              <a:rPr lang="en-US" altLang="ja-JP" sz="2800"/>
              <a:t>(</a:t>
            </a:r>
            <a:r>
              <a:rPr lang="ja-JP" altLang="en-US" sz="2800"/>
              <a:t>ﾍﾙﾍﾟｽなど），梅毒，</a:t>
            </a:r>
            <a:r>
              <a:rPr lang="en-US" altLang="ja-JP" sz="2800"/>
              <a:t>AIDS</a:t>
            </a:r>
            <a:r>
              <a:rPr lang="ja-JP" altLang="en-US" sz="2800"/>
              <a:t>など</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ja-JP" altLang="en-US"/>
              <a:t>せん妄の成因　２</a:t>
            </a:r>
          </a:p>
        </p:txBody>
      </p:sp>
      <p:sp>
        <p:nvSpPr>
          <p:cNvPr id="87043" name="Rectangle 3"/>
          <p:cNvSpPr>
            <a:spLocks noGrp="1" noChangeArrowheads="1"/>
          </p:cNvSpPr>
          <p:nvPr>
            <p:ph type="body" idx="1"/>
          </p:nvPr>
        </p:nvSpPr>
        <p:spPr>
          <a:xfrm>
            <a:off x="1524000" y="1752600"/>
            <a:ext cx="9144000" cy="5105400"/>
          </a:xfrm>
        </p:spPr>
        <p:txBody>
          <a:bodyPr/>
          <a:lstStyle/>
          <a:p>
            <a:pPr>
              <a:buFontTx/>
              <a:buNone/>
            </a:pPr>
            <a:r>
              <a:rPr lang="ja-JP" altLang="en-US" sz="2800"/>
              <a:t>２，身体病によるもの</a:t>
            </a:r>
          </a:p>
          <a:p>
            <a:pPr>
              <a:buFontTx/>
              <a:buNone/>
            </a:pPr>
            <a:r>
              <a:rPr lang="ja-JP" altLang="en-US" sz="2800"/>
              <a:t>　１）代謝性</a:t>
            </a:r>
          </a:p>
          <a:p>
            <a:pPr>
              <a:buFontTx/>
              <a:buNone/>
            </a:pPr>
            <a:r>
              <a:rPr lang="ja-JP" altLang="en-US" sz="2800"/>
              <a:t>　　①脱水，水中毒（</a:t>
            </a:r>
            <a:r>
              <a:rPr lang="en-US" altLang="ja-JP" sz="2800"/>
              <a:t>SIADH</a:t>
            </a:r>
            <a:r>
              <a:rPr lang="ja-JP" altLang="en-US" sz="2800"/>
              <a:t>）　②低酸素状態　③低血糖</a:t>
            </a:r>
          </a:p>
          <a:p>
            <a:pPr>
              <a:buFontTx/>
              <a:buNone/>
            </a:pPr>
            <a:r>
              <a:rPr lang="ja-JP" altLang="en-US" sz="2800"/>
              <a:t>　　④肝硬変　⑤腎不全　⑥栄養障害</a:t>
            </a:r>
            <a:r>
              <a:rPr lang="en-US" altLang="ja-JP" sz="2800"/>
              <a:t>(</a:t>
            </a:r>
            <a:r>
              <a:rPr lang="ja-JP" altLang="en-US" sz="2800"/>
              <a:t>ﾋﾞﾀﾐﾝ欠乏症など）</a:t>
            </a:r>
          </a:p>
          <a:p>
            <a:pPr>
              <a:buFontTx/>
              <a:buNone/>
            </a:pPr>
            <a:r>
              <a:rPr lang="ja-JP" altLang="en-US" sz="2800"/>
              <a:t>　２）内分泌疾患</a:t>
            </a:r>
          </a:p>
          <a:p>
            <a:pPr>
              <a:buFontTx/>
              <a:buNone/>
            </a:pPr>
            <a:r>
              <a:rPr lang="ja-JP" altLang="en-US" sz="2800"/>
              <a:t>　　①甲状腺：機能低下症，機能亢進症</a:t>
            </a:r>
          </a:p>
          <a:p>
            <a:pPr>
              <a:buFontTx/>
              <a:buNone/>
            </a:pPr>
            <a:r>
              <a:rPr lang="ja-JP" altLang="en-US" sz="2800"/>
              <a:t>　　②副腎皮質：</a:t>
            </a:r>
            <a:r>
              <a:rPr lang="en-US" altLang="ja-JP" sz="2800"/>
              <a:t>Cushing</a:t>
            </a:r>
            <a:r>
              <a:rPr lang="ja-JP" altLang="en-US" sz="2800"/>
              <a:t>症候群，</a:t>
            </a:r>
            <a:r>
              <a:rPr lang="en-US" altLang="ja-JP" sz="2800"/>
              <a:t>Addison</a:t>
            </a:r>
            <a:r>
              <a:rPr lang="ja-JP" altLang="en-US" sz="2800"/>
              <a:t>病</a:t>
            </a:r>
          </a:p>
          <a:p>
            <a:pPr>
              <a:buFontTx/>
              <a:buNone/>
            </a:pPr>
            <a:r>
              <a:rPr lang="ja-JP" altLang="en-US" sz="2800"/>
              <a:t>　３）心疾患</a:t>
            </a:r>
          </a:p>
          <a:p>
            <a:pPr>
              <a:buFontTx/>
              <a:buNone/>
            </a:pPr>
            <a:r>
              <a:rPr lang="ja-JP" altLang="en-US" sz="2800"/>
              <a:t>　　①心不全　②心筋梗塞　③伝導障害（房室ﾌﾞﾛｯｸなど）</a:t>
            </a:r>
          </a:p>
          <a:p>
            <a:pPr>
              <a:buFontTx/>
              <a:buNone/>
            </a:pPr>
            <a:endParaRPr lang="en-US" altLang="ja-JP" sz="2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ja-JP" altLang="en-US"/>
              <a:t>せん妄の成因　３</a:t>
            </a:r>
          </a:p>
        </p:txBody>
      </p:sp>
      <p:sp>
        <p:nvSpPr>
          <p:cNvPr id="88067" name="Rectangle 3"/>
          <p:cNvSpPr>
            <a:spLocks noGrp="1" noChangeArrowheads="1"/>
          </p:cNvSpPr>
          <p:nvPr>
            <p:ph type="body" idx="1"/>
          </p:nvPr>
        </p:nvSpPr>
        <p:spPr>
          <a:xfrm>
            <a:off x="1981200" y="2667000"/>
            <a:ext cx="7696200" cy="2895600"/>
          </a:xfrm>
        </p:spPr>
        <p:txBody>
          <a:bodyPr/>
          <a:lstStyle/>
          <a:p>
            <a:pPr>
              <a:lnSpc>
                <a:spcPct val="90000"/>
              </a:lnSpc>
              <a:buFontTx/>
              <a:buNone/>
            </a:pPr>
            <a:r>
              <a:rPr lang="ja-JP" altLang="en-US" sz="2800"/>
              <a:t>　４）血液疾患</a:t>
            </a:r>
          </a:p>
          <a:p>
            <a:pPr>
              <a:lnSpc>
                <a:spcPct val="90000"/>
              </a:lnSpc>
              <a:buFontTx/>
              <a:buNone/>
            </a:pPr>
            <a:r>
              <a:rPr lang="ja-JP" altLang="en-US" sz="2800"/>
              <a:t>　　①貧血　②多血症</a:t>
            </a:r>
          </a:p>
          <a:p>
            <a:pPr>
              <a:lnSpc>
                <a:spcPct val="90000"/>
              </a:lnSpc>
              <a:buFontTx/>
              <a:buNone/>
            </a:pPr>
            <a:r>
              <a:rPr lang="ja-JP" altLang="en-US" sz="2800"/>
              <a:t>　５）感染症</a:t>
            </a:r>
          </a:p>
          <a:p>
            <a:pPr>
              <a:lnSpc>
                <a:spcPct val="90000"/>
              </a:lnSpc>
              <a:buFontTx/>
              <a:buNone/>
            </a:pPr>
            <a:r>
              <a:rPr lang="ja-JP" altLang="en-US" sz="2800"/>
              <a:t>　　①感冒　②尿路感染　③肺炎など</a:t>
            </a:r>
          </a:p>
          <a:p>
            <a:pPr>
              <a:lnSpc>
                <a:spcPct val="90000"/>
              </a:lnSpc>
              <a:buFontTx/>
              <a:buNone/>
            </a:pPr>
            <a:r>
              <a:rPr lang="ja-JP" altLang="en-US" sz="2800"/>
              <a:t>　６）癌</a:t>
            </a:r>
          </a:p>
          <a:p>
            <a:pPr>
              <a:lnSpc>
                <a:spcPct val="90000"/>
              </a:lnSpc>
              <a:buFontTx/>
              <a:buNone/>
            </a:pPr>
            <a:r>
              <a:rPr lang="ja-JP" altLang="en-US" sz="2800"/>
              <a:t>　　膵癌，胃癌，肺癌，大腸癌など</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ja-JP" altLang="en-US"/>
              <a:t>せん妄の成因　４</a:t>
            </a:r>
          </a:p>
        </p:txBody>
      </p:sp>
      <p:sp>
        <p:nvSpPr>
          <p:cNvPr id="89091" name="Rectangle 3"/>
          <p:cNvSpPr>
            <a:spLocks noGrp="1" noChangeArrowheads="1"/>
          </p:cNvSpPr>
          <p:nvPr>
            <p:ph type="body" idx="1"/>
          </p:nvPr>
        </p:nvSpPr>
        <p:spPr>
          <a:xfrm>
            <a:off x="1524000" y="1752600"/>
            <a:ext cx="9144000" cy="5105400"/>
          </a:xfrm>
        </p:spPr>
        <p:txBody>
          <a:bodyPr/>
          <a:lstStyle/>
          <a:p>
            <a:pPr>
              <a:lnSpc>
                <a:spcPct val="90000"/>
              </a:lnSpc>
              <a:buFontTx/>
              <a:buNone/>
            </a:pPr>
            <a:r>
              <a:rPr lang="ja-JP" altLang="en-US" sz="2800"/>
              <a:t>３，薬物因</a:t>
            </a:r>
          </a:p>
          <a:p>
            <a:pPr>
              <a:lnSpc>
                <a:spcPct val="90000"/>
              </a:lnSpc>
              <a:buFontTx/>
              <a:buNone/>
            </a:pPr>
            <a:r>
              <a:rPr lang="ja-JP" altLang="en-US" sz="2800"/>
              <a:t>　１）抗</a:t>
            </a:r>
            <a:r>
              <a:rPr lang="en-US" altLang="ja-JP" sz="2800"/>
              <a:t>Parkinson</a:t>
            </a:r>
            <a:r>
              <a:rPr lang="ja-JP" altLang="en-US" sz="2800"/>
              <a:t>病薬</a:t>
            </a:r>
          </a:p>
          <a:p>
            <a:pPr>
              <a:lnSpc>
                <a:spcPct val="90000"/>
              </a:lnSpc>
              <a:buFontTx/>
              <a:buNone/>
            </a:pPr>
            <a:r>
              <a:rPr lang="ja-JP" altLang="en-US" sz="2800"/>
              <a:t>　　</a:t>
            </a:r>
            <a:r>
              <a:rPr lang="en-US" altLang="ja-JP" sz="2800"/>
              <a:t>l-DOPA</a:t>
            </a:r>
            <a:r>
              <a:rPr lang="ja-JP" altLang="en-US" sz="2800"/>
              <a:t>系，抗ｺﾘﾝ作動系，ｱﾏﾝﾀｼﾞﾝ，ﾌﾞﾛﾑｸﾘﾌﾟﾁﾝ</a:t>
            </a:r>
          </a:p>
          <a:p>
            <a:pPr>
              <a:lnSpc>
                <a:spcPct val="90000"/>
              </a:lnSpc>
              <a:buFontTx/>
              <a:buNone/>
            </a:pPr>
            <a:r>
              <a:rPr lang="ja-JP" altLang="en-US" sz="2800"/>
              <a:t>　２）向精神薬</a:t>
            </a:r>
          </a:p>
          <a:p>
            <a:pPr>
              <a:lnSpc>
                <a:spcPct val="90000"/>
              </a:lnSpc>
              <a:buFontTx/>
              <a:buNone/>
            </a:pPr>
            <a:r>
              <a:rPr lang="ja-JP" altLang="en-US" sz="2800"/>
              <a:t>　　①抗不安薬</a:t>
            </a:r>
          </a:p>
          <a:p>
            <a:pPr>
              <a:lnSpc>
                <a:spcPct val="90000"/>
              </a:lnSpc>
              <a:buFontTx/>
              <a:buNone/>
            </a:pPr>
            <a:r>
              <a:rPr lang="ja-JP" altLang="en-US" sz="2800"/>
              <a:t>　　　ﾍﾞﾝｿﾞｼﾞｱｾﾞﾋﾟﾝ系</a:t>
            </a:r>
            <a:r>
              <a:rPr lang="en-US" altLang="ja-JP" sz="2800"/>
              <a:t>(</a:t>
            </a:r>
            <a:r>
              <a:rPr lang="ja-JP" altLang="en-US" sz="2800"/>
              <a:t>ｼﾞｱｾﾞﾊﾟﾑ，ﾛﾗｾﾞﾊﾟﾑ、など）</a:t>
            </a:r>
          </a:p>
          <a:p>
            <a:pPr>
              <a:lnSpc>
                <a:spcPct val="90000"/>
              </a:lnSpc>
              <a:buFontTx/>
              <a:buNone/>
            </a:pPr>
            <a:r>
              <a:rPr lang="ja-JP" altLang="en-US" sz="2800"/>
              <a:t>　　②抗精神病薬</a:t>
            </a:r>
          </a:p>
          <a:p>
            <a:pPr>
              <a:lnSpc>
                <a:spcPct val="90000"/>
              </a:lnSpc>
              <a:buFontTx/>
              <a:buNone/>
            </a:pPr>
            <a:r>
              <a:rPr lang="ja-JP" altLang="en-US" sz="2800"/>
              <a:t>　　　ｸﾛﾙﾌﾟﾛﾏｼﾞﾝ，ﾁｵﾘﾀﾞｼﾞﾝ，ﾊﾛﾍﾟﾘﾄﾞｰﾙなど</a:t>
            </a:r>
          </a:p>
          <a:p>
            <a:pPr>
              <a:lnSpc>
                <a:spcPct val="90000"/>
              </a:lnSpc>
              <a:buFontTx/>
              <a:buNone/>
            </a:pPr>
            <a:r>
              <a:rPr lang="ja-JP" altLang="en-US" sz="2800"/>
              <a:t>　　③抗うつ剤</a:t>
            </a:r>
          </a:p>
          <a:p>
            <a:pPr>
              <a:lnSpc>
                <a:spcPct val="90000"/>
              </a:lnSpc>
              <a:buFontTx/>
              <a:buNone/>
            </a:pPr>
            <a:r>
              <a:rPr lang="ja-JP" altLang="en-US" sz="2800"/>
              <a:t>　　　三環系（ｲﾐﾌﾟﾗﾐﾝ，ｱﾐﾄﾘﾌﾟﾁﾘﾝ），四環系（ﾏﾌﾟﾛﾁﾘﾝ）</a:t>
            </a:r>
          </a:p>
          <a:p>
            <a:pPr>
              <a:lnSpc>
                <a:spcPct val="90000"/>
              </a:lnSpc>
              <a:buFontTx/>
              <a:buNone/>
            </a:pPr>
            <a:r>
              <a:rPr lang="ja-JP" altLang="en-US" sz="2800"/>
              <a:t>　　④ｽﾙﾋﾟﾘﾄﾞ　⑤ﾁｱﾌﾟﾘﾄﾞ　⑥炭酸ﾘﾁｳﾑ</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srcRect/>
          <a:stretch>
            <a:fillRect/>
          </a:stretch>
        </p:blipFill>
        <p:spPr bwMode="auto">
          <a:xfrm>
            <a:off x="2640014" y="242889"/>
            <a:ext cx="6696075" cy="6592887"/>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ja-JP" altLang="en-US"/>
              <a:t>せん妄の成因　５</a:t>
            </a:r>
          </a:p>
        </p:txBody>
      </p:sp>
      <p:sp>
        <p:nvSpPr>
          <p:cNvPr id="90115" name="Rectangle 3"/>
          <p:cNvSpPr>
            <a:spLocks noGrp="1" noChangeArrowheads="1"/>
          </p:cNvSpPr>
          <p:nvPr>
            <p:ph type="body" idx="1"/>
          </p:nvPr>
        </p:nvSpPr>
        <p:spPr>
          <a:xfrm>
            <a:off x="1524000" y="1752600"/>
            <a:ext cx="9144000" cy="5105400"/>
          </a:xfrm>
        </p:spPr>
        <p:txBody>
          <a:bodyPr/>
          <a:lstStyle/>
          <a:p>
            <a:pPr>
              <a:lnSpc>
                <a:spcPct val="90000"/>
              </a:lnSpc>
              <a:buFontTx/>
              <a:buNone/>
            </a:pPr>
            <a:r>
              <a:rPr lang="ja-JP" altLang="en-US" sz="2800"/>
              <a:t>　３）睡眠薬</a:t>
            </a:r>
          </a:p>
          <a:p>
            <a:pPr>
              <a:lnSpc>
                <a:spcPct val="90000"/>
              </a:lnSpc>
              <a:buFontTx/>
              <a:buNone/>
            </a:pPr>
            <a:r>
              <a:rPr lang="ja-JP" altLang="en-US" sz="2800"/>
              <a:t>　　①ﾍﾞﾝｿﾞｼﾞｱｾﾞﾋﾟﾝ系</a:t>
            </a:r>
          </a:p>
          <a:p>
            <a:pPr>
              <a:lnSpc>
                <a:spcPct val="90000"/>
              </a:lnSpc>
              <a:buFontTx/>
              <a:buNone/>
            </a:pPr>
            <a:r>
              <a:rPr lang="ja-JP" altLang="en-US" sz="2800"/>
              <a:t>　　　ﾆﾄﾗｾﾞﾊﾟﾑ，ﾌﾙﾆﾄﾗｾﾞﾊﾟﾑなど</a:t>
            </a:r>
          </a:p>
          <a:p>
            <a:pPr>
              <a:lnSpc>
                <a:spcPct val="90000"/>
              </a:lnSpc>
              <a:buFontTx/>
              <a:buNone/>
            </a:pPr>
            <a:r>
              <a:rPr lang="ja-JP" altLang="en-US" sz="2800"/>
              <a:t>　　②ﾊﾞﾙﾋﾞﾀｰﾙ系　③尿素系</a:t>
            </a:r>
          </a:p>
          <a:p>
            <a:pPr>
              <a:lnSpc>
                <a:spcPct val="90000"/>
              </a:lnSpc>
              <a:buFontTx/>
              <a:buNone/>
            </a:pPr>
            <a:r>
              <a:rPr lang="ja-JP" altLang="en-US" sz="2800"/>
              <a:t>　４）降圧薬，循環器病薬</a:t>
            </a:r>
          </a:p>
          <a:p>
            <a:pPr>
              <a:lnSpc>
                <a:spcPct val="90000"/>
              </a:lnSpc>
              <a:buFontTx/>
              <a:buNone/>
            </a:pPr>
            <a:r>
              <a:rPr lang="ja-JP" altLang="en-US" sz="2800"/>
              <a:t>　　①</a:t>
            </a:r>
            <a:r>
              <a:rPr lang="en-US" altLang="ja-JP" sz="2800"/>
              <a:t>α-</a:t>
            </a:r>
            <a:r>
              <a:rPr lang="ja-JP" altLang="en-US" sz="2800"/>
              <a:t>ﾒﾁﾙﾄﾞﾊﾟ　②利尿剤　③ｼﾞｷﾞﾀﾘｽ　④ﾌﾟﾛﾌﾟﾗﾉﾛｰﾙ</a:t>
            </a:r>
          </a:p>
          <a:p>
            <a:pPr>
              <a:lnSpc>
                <a:spcPct val="90000"/>
              </a:lnSpc>
              <a:buFontTx/>
              <a:buNone/>
            </a:pPr>
            <a:r>
              <a:rPr lang="ja-JP" altLang="en-US" sz="2800"/>
              <a:t>　５）ｽﾃﾛｲﾄﾞ，甲状腺末，糖尿病治療薬</a:t>
            </a:r>
          </a:p>
          <a:p>
            <a:pPr>
              <a:lnSpc>
                <a:spcPct val="90000"/>
              </a:lnSpc>
              <a:buFontTx/>
              <a:buNone/>
            </a:pPr>
            <a:r>
              <a:rPr lang="ja-JP" altLang="en-US" sz="2800"/>
              <a:t>　６）潰瘍治療薬：ｼﾒﾁｼﾞﾝなど</a:t>
            </a:r>
          </a:p>
          <a:p>
            <a:pPr>
              <a:lnSpc>
                <a:spcPct val="90000"/>
              </a:lnSpc>
              <a:buFontTx/>
              <a:buNone/>
            </a:pPr>
            <a:r>
              <a:rPr lang="ja-JP" altLang="en-US" sz="2800"/>
              <a:t>　７）脳代謝賦活薬，抗認知症薬</a:t>
            </a:r>
          </a:p>
          <a:p>
            <a:pPr>
              <a:lnSpc>
                <a:spcPct val="90000"/>
              </a:lnSpc>
              <a:buFontTx/>
              <a:buNone/>
            </a:pPr>
            <a:r>
              <a:rPr lang="ja-JP" altLang="en-US" sz="2800"/>
              <a:t>　８）その他：抗ﾋｽﾀﾐﾝ薬，鎮痛薬，制吐薬，抗生物質，</a:t>
            </a:r>
          </a:p>
          <a:p>
            <a:pPr>
              <a:lnSpc>
                <a:spcPct val="90000"/>
              </a:lnSpc>
              <a:buFontTx/>
              <a:buNone/>
            </a:pPr>
            <a:r>
              <a:rPr lang="ja-JP" altLang="en-US" sz="2800"/>
              <a:t>　　　ｲﾝﾀｰﾌｪﾛﾝ，抗悪性腫瘍薬など</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ja-JP" altLang="en-US"/>
              <a:t>せん妄の成因　６</a:t>
            </a:r>
          </a:p>
        </p:txBody>
      </p:sp>
      <p:sp>
        <p:nvSpPr>
          <p:cNvPr id="91139" name="Rectangle 3"/>
          <p:cNvSpPr>
            <a:spLocks noGrp="1" noChangeArrowheads="1"/>
          </p:cNvSpPr>
          <p:nvPr>
            <p:ph type="body" idx="1"/>
          </p:nvPr>
        </p:nvSpPr>
        <p:spPr/>
        <p:txBody>
          <a:bodyPr/>
          <a:lstStyle/>
          <a:p>
            <a:pPr>
              <a:buFontTx/>
              <a:buNone/>
            </a:pPr>
            <a:r>
              <a:rPr lang="ja-JP" altLang="en-US"/>
              <a:t>４，精神的要因</a:t>
            </a:r>
          </a:p>
          <a:p>
            <a:pPr>
              <a:buFontTx/>
              <a:buNone/>
            </a:pPr>
            <a:r>
              <a:rPr lang="ja-JP" altLang="en-US"/>
              <a:t>　１）うつ病</a:t>
            </a:r>
          </a:p>
          <a:p>
            <a:pPr>
              <a:buFontTx/>
              <a:buNone/>
            </a:pPr>
            <a:r>
              <a:rPr lang="ja-JP" altLang="en-US"/>
              <a:t>　２）不安</a:t>
            </a:r>
          </a:p>
          <a:p>
            <a:pPr>
              <a:buFontTx/>
              <a:buNone/>
            </a:pPr>
            <a:r>
              <a:rPr lang="ja-JP" altLang="en-US"/>
              <a:t>　３）ｽﾄﾚｽ</a:t>
            </a:r>
          </a:p>
          <a:p>
            <a:pPr>
              <a:buFontTx/>
              <a:buNone/>
            </a:pPr>
            <a:r>
              <a:rPr lang="ja-JP" altLang="en-US"/>
              <a:t>　　①人間関係</a:t>
            </a:r>
          </a:p>
          <a:p>
            <a:pPr>
              <a:buFontTx/>
              <a:buNone/>
            </a:pPr>
            <a:r>
              <a:rPr lang="ja-JP" altLang="en-US"/>
              <a:t>　　②生活環境の変化（引越，入院など）</a:t>
            </a:r>
          </a:p>
          <a:p>
            <a:pPr>
              <a:buFontTx/>
              <a:buNone/>
            </a:pPr>
            <a:r>
              <a:rPr lang="ja-JP" altLang="en-US"/>
              <a:t>　　③喪失体験（配偶者，改築など）</a:t>
            </a:r>
          </a:p>
          <a:p>
            <a:pPr>
              <a:buFontTx/>
              <a:buNone/>
            </a:pPr>
            <a:endParaRPr lang="en-US" altLang="ja-JP"/>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p:txBody>
          <a:bodyPr/>
          <a:lstStyle/>
          <a:p>
            <a:r>
              <a:rPr lang="ja-JP" altLang="en-US"/>
              <a:t>４、認知症高齢者の権利</a:t>
            </a:r>
          </a:p>
        </p:txBody>
      </p:sp>
      <p:sp>
        <p:nvSpPr>
          <p:cNvPr id="113667" name="Rectangle 3"/>
          <p:cNvSpPr>
            <a:spLocks noGrp="1" noChangeArrowheads="1"/>
          </p:cNvSpPr>
          <p:nvPr>
            <p:ph type="subTitle" idx="1"/>
          </p:nvPr>
        </p:nvSpPr>
        <p:spPr/>
        <p:txBody>
          <a:bodyPr/>
          <a:lstStyle/>
          <a:p>
            <a:endParaRPr lang="ja-JP" altLang="ja-JP"/>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ja-JP" altLang="en-US" sz="4000"/>
              <a:t>事例　</a:t>
            </a:r>
            <a:r>
              <a:rPr lang="en-US" altLang="ja-JP" sz="4000"/>
              <a:t>70</a:t>
            </a:r>
            <a:r>
              <a:rPr lang="ja-JP" altLang="en-US" sz="4000"/>
              <a:t>歳男性　アルツハイマー病</a:t>
            </a:r>
          </a:p>
        </p:txBody>
      </p:sp>
      <p:sp>
        <p:nvSpPr>
          <p:cNvPr id="115715" name="Rectangle 3"/>
          <p:cNvSpPr>
            <a:spLocks noGrp="1" noChangeArrowheads="1"/>
          </p:cNvSpPr>
          <p:nvPr>
            <p:ph type="body" idx="1"/>
          </p:nvPr>
        </p:nvSpPr>
        <p:spPr>
          <a:xfrm>
            <a:off x="2209800" y="1981200"/>
            <a:ext cx="8134350" cy="4114800"/>
          </a:xfrm>
        </p:spPr>
        <p:txBody>
          <a:bodyPr/>
          <a:lstStyle/>
          <a:p>
            <a:pPr>
              <a:lnSpc>
                <a:spcPct val="90000"/>
              </a:lnSpc>
              <a:buFontTx/>
              <a:buNone/>
            </a:pPr>
            <a:r>
              <a:rPr lang="ja-JP" altLang="en-US"/>
              <a:t>　　</a:t>
            </a:r>
            <a:r>
              <a:rPr lang="en-US" altLang="ja-JP"/>
              <a:t>64</a:t>
            </a:r>
            <a:r>
              <a:rPr lang="ja-JP" altLang="en-US"/>
              <a:t>歳発病。長谷川式スケール０点。入所中。とくに身体的疾患ない。徘徊、暴力著しく、他の入所者の居室で、持ち物に触る行為が続いている。また、注意したり制止すると興奮し、暴力におよぶ。他の入所者を押し倒したりする危険が大きい。体力は徐々に低下して、下肢筋力低下がめだち、ふらつくため、転倒の危険もある。しかし、食事以外は落ち着かずじっとしていない。</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ja-JP" altLang="en-US" sz="4000"/>
              <a:t>事例　</a:t>
            </a:r>
            <a:r>
              <a:rPr lang="en-US" altLang="ja-JP" sz="4000"/>
              <a:t>80</a:t>
            </a:r>
            <a:r>
              <a:rPr lang="ja-JP" altLang="en-US" sz="4000"/>
              <a:t>歳女性　アルツハイマー病</a:t>
            </a:r>
          </a:p>
        </p:txBody>
      </p:sp>
      <p:sp>
        <p:nvSpPr>
          <p:cNvPr id="117763" name="Rectangle 3"/>
          <p:cNvSpPr>
            <a:spLocks noGrp="1" noChangeArrowheads="1"/>
          </p:cNvSpPr>
          <p:nvPr>
            <p:ph type="body" idx="1"/>
          </p:nvPr>
        </p:nvSpPr>
        <p:spPr>
          <a:xfrm>
            <a:off x="1919288" y="1981200"/>
            <a:ext cx="8062912" cy="4114800"/>
          </a:xfrm>
        </p:spPr>
        <p:txBody>
          <a:bodyPr/>
          <a:lstStyle/>
          <a:p>
            <a:pPr>
              <a:buFontTx/>
              <a:buNone/>
            </a:pPr>
            <a:r>
              <a:rPr lang="ja-JP" altLang="en-US"/>
              <a:t>　　</a:t>
            </a:r>
            <a:r>
              <a:rPr lang="en-US" altLang="ja-JP"/>
              <a:t>70</a:t>
            </a:r>
            <a:r>
              <a:rPr lang="ja-JP" altLang="en-US"/>
              <a:t>歳ころ発病。長谷川式</a:t>
            </a:r>
            <a:r>
              <a:rPr lang="en-US" altLang="ja-JP"/>
              <a:t>0</a:t>
            </a:r>
            <a:r>
              <a:rPr lang="ja-JP" altLang="en-US"/>
              <a:t>点。入所中。起立歩行不能。車椅子に座って、ほとんど動かない生活。最近、むせがひどくしばしば嚥下性肺炎を起こす。胃管チューブによる栄養をしているが、自己抜去し、窒息の危険もある。胃瘻の話が出ているが、家族が難色を示している。</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ja-JP" altLang="en-US"/>
              <a:t>権利擁護の課題</a:t>
            </a:r>
          </a:p>
        </p:txBody>
      </p:sp>
      <p:sp>
        <p:nvSpPr>
          <p:cNvPr id="119811" name="Rectangle 3"/>
          <p:cNvSpPr>
            <a:spLocks noGrp="1" noChangeArrowheads="1"/>
          </p:cNvSpPr>
          <p:nvPr>
            <p:ph type="body" idx="1"/>
          </p:nvPr>
        </p:nvSpPr>
        <p:spPr>
          <a:xfrm>
            <a:off x="1828800" y="1981200"/>
            <a:ext cx="8839200" cy="4114800"/>
          </a:xfrm>
        </p:spPr>
        <p:txBody>
          <a:bodyPr/>
          <a:lstStyle/>
          <a:p>
            <a:pPr>
              <a:lnSpc>
                <a:spcPct val="90000"/>
              </a:lnSpc>
              <a:buFontTx/>
              <a:buNone/>
            </a:pPr>
            <a:r>
              <a:rPr lang="ja-JP" altLang="en-US"/>
              <a:t>１）自己の意志で自分らしく生きる</a:t>
            </a:r>
          </a:p>
          <a:p>
            <a:pPr>
              <a:lnSpc>
                <a:spcPct val="90000"/>
              </a:lnSpc>
              <a:buFontTx/>
              <a:buNone/>
            </a:pPr>
            <a:r>
              <a:rPr lang="ja-JP" altLang="en-US"/>
              <a:t>２）インフォームドコンセント</a:t>
            </a:r>
            <a:br>
              <a:rPr lang="ja-JP" altLang="en-US"/>
            </a:br>
            <a:r>
              <a:rPr lang="ja-JP" altLang="en-US"/>
              <a:t>病気が説明され、治療の場、治療の内容を選択する</a:t>
            </a:r>
          </a:p>
          <a:p>
            <a:pPr>
              <a:lnSpc>
                <a:spcPct val="90000"/>
              </a:lnSpc>
              <a:buFontTx/>
              <a:buNone/>
            </a:pPr>
            <a:r>
              <a:rPr lang="ja-JP" altLang="en-US"/>
              <a:t>３）ノーマライゼーション</a:t>
            </a:r>
          </a:p>
          <a:p>
            <a:pPr>
              <a:lnSpc>
                <a:spcPct val="90000"/>
              </a:lnSpc>
              <a:buFontTx/>
              <a:buNone/>
            </a:pPr>
            <a:r>
              <a:rPr lang="ja-JP" altLang="en-US"/>
              <a:t>　　住み慣れた地域で、健康で文化的に暮らす</a:t>
            </a:r>
          </a:p>
          <a:p>
            <a:pPr>
              <a:lnSpc>
                <a:spcPct val="90000"/>
              </a:lnSpc>
              <a:buFontTx/>
              <a:buNone/>
            </a:pPr>
            <a:r>
              <a:rPr lang="ja-JP" altLang="en-US"/>
              <a:t>４）尊厳死</a:t>
            </a:r>
          </a:p>
          <a:p>
            <a:pPr>
              <a:lnSpc>
                <a:spcPct val="90000"/>
              </a:lnSpc>
              <a:buFontTx/>
              <a:buNone/>
            </a:pPr>
            <a:r>
              <a:rPr lang="ja-JP" altLang="en-US"/>
              <a:t>　　ターミナルを選ぶ</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ja-JP" altLang="en-US"/>
              <a:t>認知症高齢者の問題</a:t>
            </a:r>
          </a:p>
        </p:txBody>
      </p:sp>
      <p:sp>
        <p:nvSpPr>
          <p:cNvPr id="121859" name="Rectangle 3"/>
          <p:cNvSpPr>
            <a:spLocks noGrp="1" noChangeArrowheads="1"/>
          </p:cNvSpPr>
          <p:nvPr>
            <p:ph type="body" idx="1"/>
          </p:nvPr>
        </p:nvSpPr>
        <p:spPr>
          <a:xfrm>
            <a:off x="2424113" y="1700213"/>
            <a:ext cx="7772400" cy="4572000"/>
          </a:xfrm>
        </p:spPr>
        <p:txBody>
          <a:bodyPr/>
          <a:lstStyle/>
          <a:p>
            <a:pPr>
              <a:buFontTx/>
              <a:buNone/>
            </a:pPr>
            <a:r>
              <a:rPr lang="ja-JP" altLang="en-US"/>
              <a:t>　　認知症高齢者は身体的に、精神的に他人の力を借りなければならない。</a:t>
            </a:r>
          </a:p>
          <a:p>
            <a:pPr>
              <a:buFontTx/>
              <a:buNone/>
            </a:pPr>
            <a:r>
              <a:rPr lang="ja-JP" altLang="en-US"/>
              <a:t>１）入浴排泄食事の支援</a:t>
            </a:r>
          </a:p>
          <a:p>
            <a:pPr>
              <a:buFontTx/>
              <a:buNone/>
            </a:pPr>
            <a:r>
              <a:rPr lang="ja-JP" altLang="en-US"/>
              <a:t>２）自己決定の支援</a:t>
            </a:r>
          </a:p>
          <a:p>
            <a:pPr>
              <a:buFontTx/>
              <a:buNone/>
            </a:pPr>
            <a:r>
              <a:rPr lang="ja-JP" altLang="en-US"/>
              <a:t>　　生き方（場所、同居者）</a:t>
            </a:r>
          </a:p>
          <a:p>
            <a:pPr>
              <a:buFontTx/>
              <a:buNone/>
            </a:pPr>
            <a:r>
              <a:rPr lang="ja-JP" altLang="en-US"/>
              <a:t>　　財産の運用</a:t>
            </a:r>
          </a:p>
          <a:p>
            <a:pPr>
              <a:buFontTx/>
              <a:buNone/>
            </a:pPr>
            <a:r>
              <a:rPr lang="ja-JP" altLang="en-US"/>
              <a:t>　　治療の受け方</a:t>
            </a:r>
          </a:p>
          <a:p>
            <a:pPr>
              <a:buFontTx/>
              <a:buNone/>
            </a:pPr>
            <a:r>
              <a:rPr lang="ja-JP" altLang="en-US"/>
              <a:t>　　死に方</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ja-JP" altLang="en-US"/>
              <a:t>介護保険の問題点</a:t>
            </a:r>
          </a:p>
        </p:txBody>
      </p:sp>
      <p:sp>
        <p:nvSpPr>
          <p:cNvPr id="123907" name="Rectangle 3"/>
          <p:cNvSpPr>
            <a:spLocks noGrp="1" noChangeArrowheads="1"/>
          </p:cNvSpPr>
          <p:nvPr>
            <p:ph type="body" idx="1"/>
          </p:nvPr>
        </p:nvSpPr>
        <p:spPr/>
        <p:txBody>
          <a:bodyPr/>
          <a:lstStyle/>
          <a:p>
            <a:pPr>
              <a:buFontTx/>
              <a:buNone/>
            </a:pPr>
            <a:r>
              <a:rPr lang="ja-JP" altLang="en-US"/>
              <a:t>要介護認定</a:t>
            </a:r>
          </a:p>
          <a:p>
            <a:pPr>
              <a:buFontTx/>
              <a:buNone/>
            </a:pPr>
            <a:r>
              <a:rPr lang="ja-JP" altLang="en-US"/>
              <a:t>第２７条　要介護認定を受けようとする被保険者は、、、、市町村に申請をしなければならない。</a:t>
            </a:r>
          </a:p>
          <a:p>
            <a:pPr>
              <a:buFontTx/>
              <a:buNone/>
            </a:pPr>
            <a:endParaRPr lang="ja-JP" altLang="en-US"/>
          </a:p>
          <a:p>
            <a:pPr>
              <a:buFontTx/>
              <a:buNone/>
            </a:pPr>
            <a:r>
              <a:rPr lang="ja-JP" altLang="en-US"/>
              <a:t>要介護老人という名称とその本質</a:t>
            </a:r>
          </a:p>
          <a:p>
            <a:pPr>
              <a:buFontTx/>
              <a:buNone/>
            </a:pPr>
            <a:r>
              <a:rPr lang="ja-JP" altLang="en-US"/>
              <a:t>「手がかかる」介護する側の事情を配慮されている用語</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ja-JP" altLang="en-US"/>
              <a:t>成年後見制度</a:t>
            </a:r>
          </a:p>
        </p:txBody>
      </p:sp>
      <p:sp>
        <p:nvSpPr>
          <p:cNvPr id="125955" name="Rectangle 3"/>
          <p:cNvSpPr>
            <a:spLocks noGrp="1" noChangeArrowheads="1"/>
          </p:cNvSpPr>
          <p:nvPr>
            <p:ph type="body" idx="1"/>
          </p:nvPr>
        </p:nvSpPr>
        <p:spPr>
          <a:xfrm>
            <a:off x="1524000" y="1981200"/>
            <a:ext cx="9144000" cy="4648200"/>
          </a:xfrm>
        </p:spPr>
        <p:txBody>
          <a:bodyPr/>
          <a:lstStyle/>
          <a:p>
            <a:pPr>
              <a:buFontTx/>
              <a:buNone/>
            </a:pPr>
            <a:r>
              <a:rPr lang="ja-JP" altLang="en-US" sz="2800">
                <a:solidFill>
                  <a:schemeClr val="accent1"/>
                </a:solidFill>
                <a:ea typeface="TBP丸ｺﾞｼｯｸDE" pitchFamily="50" charset="-128"/>
              </a:rPr>
              <a:t>旧制度</a:t>
            </a:r>
            <a:r>
              <a:rPr lang="ja-JP" altLang="en-US" sz="2800">
                <a:ea typeface="TBP丸ｺﾞｼｯｸDE" pitchFamily="50" charset="-128"/>
              </a:rPr>
              <a:t>　　新制度　　判断能力　　　　　　　援助者</a:t>
            </a:r>
          </a:p>
          <a:p>
            <a:pPr>
              <a:buFontTx/>
              <a:buNone/>
            </a:pPr>
            <a:r>
              <a:rPr lang="ja-JP" altLang="en-US" sz="2800">
                <a:solidFill>
                  <a:schemeClr val="accent1"/>
                </a:solidFill>
              </a:rPr>
              <a:t>禁治産</a:t>
            </a:r>
            <a:r>
              <a:rPr lang="ja-JP" altLang="en-US" sz="2800"/>
              <a:t>　　　後見　　　　欠けている　　</a:t>
            </a:r>
            <a:r>
              <a:rPr lang="ja-JP" altLang="en-US" sz="1800" b="1"/>
              <a:t>　　　　　　　　　</a:t>
            </a:r>
            <a:r>
              <a:rPr lang="ja-JP" altLang="en-US" sz="2800"/>
              <a:t>成年後見人</a:t>
            </a:r>
          </a:p>
          <a:p>
            <a:pPr>
              <a:buFontTx/>
              <a:buNone/>
            </a:pPr>
            <a:r>
              <a:rPr lang="ja-JP" altLang="en-US" sz="2800">
                <a:solidFill>
                  <a:schemeClr val="accent1"/>
                </a:solidFill>
              </a:rPr>
              <a:t>準禁治産</a:t>
            </a:r>
            <a:r>
              <a:rPr lang="ja-JP" altLang="en-US" sz="2800"/>
              <a:t>　　保佐　　　　著しく不十分　　　　　　保佐人</a:t>
            </a:r>
          </a:p>
          <a:p>
            <a:pPr>
              <a:buFontTx/>
              <a:buNone/>
            </a:pPr>
            <a:r>
              <a:rPr lang="ja-JP" altLang="en-US" sz="2800"/>
              <a:t>　　　　　　　　補助　　財産行為に援助必要　　　補助人</a:t>
            </a:r>
            <a:endParaRPr lang="ja-JP" altLang="en-US" sz="1800" b="1"/>
          </a:p>
          <a:p>
            <a:pPr>
              <a:buFontTx/>
              <a:buNone/>
            </a:pPr>
            <a:endParaRPr lang="ja-JP" altLang="en-US" sz="2800"/>
          </a:p>
          <a:p>
            <a:pPr>
              <a:buFontTx/>
              <a:buNone/>
            </a:pPr>
            <a:r>
              <a:rPr lang="ja-JP" altLang="en-US" sz="2800"/>
              <a:t>　　　　　　　任意後見　　あらかじめ任意　　　　　任意後見人</a:t>
            </a:r>
          </a:p>
          <a:p>
            <a:pPr>
              <a:buFontTx/>
              <a:buNone/>
            </a:pPr>
            <a:r>
              <a:rPr lang="ja-JP" altLang="en-US" sz="2800"/>
              <a:t>　　　　　　　　　　　　　　　　後見の契約</a:t>
            </a:r>
          </a:p>
          <a:p>
            <a:pPr>
              <a:buFontTx/>
              <a:buNone/>
            </a:pPr>
            <a:r>
              <a:rPr lang="ja-JP" altLang="en-US" sz="2800"/>
              <a:t>　　　　　　　　　　　　　　　　　（公正証書による）</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ja-JP" altLang="en-US"/>
              <a:t>成年後見制度の問題</a:t>
            </a:r>
          </a:p>
        </p:txBody>
      </p:sp>
      <p:sp>
        <p:nvSpPr>
          <p:cNvPr id="128003" name="Rectangle 3"/>
          <p:cNvSpPr>
            <a:spLocks noGrp="1" noChangeArrowheads="1"/>
          </p:cNvSpPr>
          <p:nvPr>
            <p:ph type="body" idx="1"/>
          </p:nvPr>
        </p:nvSpPr>
        <p:spPr/>
        <p:txBody>
          <a:bodyPr/>
          <a:lstStyle/>
          <a:p>
            <a:pPr>
              <a:buFontTx/>
              <a:buNone/>
            </a:pPr>
            <a:r>
              <a:rPr lang="ja-JP" altLang="en-US"/>
              <a:t>１）医的侵襲を伴う医療行為や予防接種などに同意権が付与されていない</a:t>
            </a:r>
          </a:p>
          <a:p>
            <a:pPr>
              <a:buFontTx/>
              <a:buNone/>
            </a:pPr>
            <a:r>
              <a:rPr lang="ja-JP" altLang="en-US"/>
              <a:t>２）家族がない場合の同意機関がない</a:t>
            </a:r>
          </a:p>
          <a:p>
            <a:pPr>
              <a:buFontTx/>
              <a:buNone/>
            </a:pPr>
            <a:r>
              <a:rPr lang="ja-JP" altLang="en-US"/>
              <a:t>３）本人に費用負担が発生する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srcRect/>
          <a:stretch>
            <a:fillRect/>
          </a:stretch>
        </p:blipFill>
        <p:spPr bwMode="auto">
          <a:xfrm>
            <a:off x="2968626" y="188914"/>
            <a:ext cx="6088063" cy="6669087"/>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209800" y="2284414"/>
            <a:ext cx="7772400" cy="1146175"/>
          </a:xfrm>
        </p:spPr>
        <p:txBody>
          <a:bodyPr/>
          <a:lstStyle/>
          <a:p>
            <a:r>
              <a:rPr lang="ja-JP" altLang="en-US"/>
              <a:t>５，初期認知症高齢者へのケア</a:t>
            </a:r>
          </a:p>
        </p:txBody>
      </p:sp>
      <p:sp>
        <p:nvSpPr>
          <p:cNvPr id="130051" name="Rectangle 3"/>
          <p:cNvSpPr>
            <a:spLocks noGrp="1" noChangeArrowheads="1"/>
          </p:cNvSpPr>
          <p:nvPr>
            <p:ph type="subTitle" idx="1"/>
          </p:nvPr>
        </p:nvSpPr>
        <p:spPr/>
        <p:txBody>
          <a:bodyPr/>
          <a:lstStyle/>
          <a:p>
            <a:r>
              <a:rPr lang="ja-JP" altLang="en-US"/>
              <a:t>疾病としての告知と治療</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ja-JP" altLang="en-US"/>
              <a:t>初期認知症患者への対応</a:t>
            </a:r>
          </a:p>
        </p:txBody>
      </p:sp>
      <p:sp>
        <p:nvSpPr>
          <p:cNvPr id="132099" name="Rectangle 3"/>
          <p:cNvSpPr>
            <a:spLocks noGrp="1" noChangeArrowheads="1"/>
          </p:cNvSpPr>
          <p:nvPr>
            <p:ph type="body" idx="1"/>
          </p:nvPr>
        </p:nvSpPr>
        <p:spPr>
          <a:xfrm>
            <a:off x="1828800" y="1676400"/>
            <a:ext cx="8610600" cy="4724400"/>
          </a:xfrm>
        </p:spPr>
        <p:txBody>
          <a:bodyPr/>
          <a:lstStyle/>
          <a:p>
            <a:pPr>
              <a:lnSpc>
                <a:spcPct val="90000"/>
              </a:lnSpc>
              <a:buFontTx/>
              <a:buNone/>
            </a:pPr>
            <a:r>
              <a:rPr lang="ja-JP" altLang="en-US"/>
              <a:t>１，告知</a:t>
            </a:r>
          </a:p>
          <a:p>
            <a:pPr>
              <a:lnSpc>
                <a:spcPct val="90000"/>
              </a:lnSpc>
              <a:buFontTx/>
              <a:buNone/>
            </a:pPr>
            <a:r>
              <a:rPr lang="ja-JP" altLang="en-US"/>
              <a:t>　　これからの生活をきちんと送るためのスタートとして</a:t>
            </a:r>
          </a:p>
          <a:p>
            <a:pPr>
              <a:lnSpc>
                <a:spcPct val="90000"/>
              </a:lnSpc>
              <a:buFontTx/>
              <a:buNone/>
            </a:pPr>
            <a:r>
              <a:rPr lang="ja-JP" altLang="en-US"/>
              <a:t>２，治療</a:t>
            </a:r>
          </a:p>
          <a:p>
            <a:pPr>
              <a:lnSpc>
                <a:spcPct val="90000"/>
              </a:lnSpc>
              <a:buFontTx/>
              <a:buNone/>
            </a:pPr>
            <a:r>
              <a:rPr lang="ja-JP" altLang="en-US"/>
              <a:t>　　感情的記憶、手続記憶、言語記憶などが意外に残されあるいは改善する（ｖｓ　視覚的記憶）</a:t>
            </a:r>
          </a:p>
          <a:p>
            <a:pPr>
              <a:lnSpc>
                <a:spcPct val="90000"/>
              </a:lnSpc>
              <a:buFontTx/>
              <a:buNone/>
            </a:pPr>
            <a:r>
              <a:rPr lang="ja-JP" altLang="en-US"/>
              <a:t>３，精神的治療</a:t>
            </a:r>
          </a:p>
          <a:p>
            <a:pPr>
              <a:lnSpc>
                <a:spcPct val="90000"/>
              </a:lnSpc>
              <a:buFontTx/>
              <a:buNone/>
            </a:pPr>
            <a:r>
              <a:rPr lang="ja-JP" altLang="en-US"/>
              <a:t>　　精神不安を支えるための専門的対応</a:t>
            </a:r>
          </a:p>
          <a:p>
            <a:pPr>
              <a:lnSpc>
                <a:spcPct val="90000"/>
              </a:lnSpc>
              <a:buFontTx/>
              <a:buNone/>
            </a:pPr>
            <a:r>
              <a:rPr lang="ja-JP" altLang="en-US"/>
              <a:t>４，介護者支援</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p:txBody>
          <a:bodyPr/>
          <a:lstStyle/>
          <a:p>
            <a:r>
              <a:rPr lang="ja-JP" altLang="en-US"/>
              <a:t>６，認知症高齢者の行動と心理症状の対応</a:t>
            </a:r>
          </a:p>
        </p:txBody>
      </p:sp>
      <p:sp>
        <p:nvSpPr>
          <p:cNvPr id="134147" name="Rectangle 3"/>
          <p:cNvSpPr>
            <a:spLocks noGrp="1" noChangeArrowheads="1"/>
          </p:cNvSpPr>
          <p:nvPr>
            <p:ph type="subTitle" idx="1"/>
          </p:nvPr>
        </p:nvSpPr>
        <p:spPr/>
        <p:txBody>
          <a:bodyPr/>
          <a:lstStyle/>
          <a:p>
            <a:r>
              <a:rPr lang="ja-JP" altLang="en-US"/>
              <a:t>高齢者への心のケア</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281238" y="620714"/>
            <a:ext cx="7340600" cy="942975"/>
          </a:xfrm>
        </p:spPr>
        <p:txBody>
          <a:bodyPr/>
          <a:lstStyle/>
          <a:p>
            <a:r>
              <a:rPr lang="ja-JP" altLang="en-US" sz="3200">
                <a:latin typeface="HG創英角ﾎﾟｯﾌﾟ体" pitchFamily="49" charset="-128"/>
                <a:ea typeface="HG創英角ﾎﾟｯﾌﾟ体" pitchFamily="49" charset="-128"/>
              </a:rPr>
              <a:t>物忘れがひどくなってきたお年寄りの</a:t>
            </a:r>
            <a:br>
              <a:rPr lang="ja-JP" altLang="en-US" sz="3200">
                <a:latin typeface="HG創英角ﾎﾟｯﾌﾟ体" pitchFamily="49" charset="-128"/>
                <a:ea typeface="HG創英角ﾎﾟｯﾌﾟ体" pitchFamily="49" charset="-128"/>
              </a:rPr>
            </a:br>
            <a:r>
              <a:rPr lang="ja-JP" altLang="en-US" sz="3200">
                <a:latin typeface="HG創英角ﾎﾟｯﾌﾟ体" pitchFamily="49" charset="-128"/>
                <a:ea typeface="HG創英角ﾎﾟｯﾌﾟ体" pitchFamily="49" charset="-128"/>
              </a:rPr>
              <a:t>　　　　　生きる態度</a:t>
            </a:r>
            <a:r>
              <a:rPr lang="ja-JP" altLang="en-US" sz="2400">
                <a:latin typeface="HG創英角ﾎﾟｯﾌﾟ体" pitchFamily="49" charset="-128"/>
                <a:ea typeface="HG創英角ﾎﾟｯﾌﾟ体" pitchFamily="49" charset="-128"/>
              </a:rPr>
              <a:t>（室伏君士）</a:t>
            </a:r>
            <a:r>
              <a:rPr lang="ja-JP" altLang="en-US" sz="3200">
                <a:latin typeface="HG創英角ﾎﾟｯﾌﾟ体" pitchFamily="49" charset="-128"/>
                <a:ea typeface="HG創英角ﾎﾟｯﾌﾟ体" pitchFamily="49" charset="-128"/>
              </a:rPr>
              <a:t> </a:t>
            </a:r>
          </a:p>
        </p:txBody>
      </p:sp>
      <p:sp>
        <p:nvSpPr>
          <p:cNvPr id="136195" name="Rectangle 3"/>
          <p:cNvSpPr>
            <a:spLocks noGrp="1" noChangeArrowheads="1"/>
          </p:cNvSpPr>
          <p:nvPr>
            <p:ph type="body" idx="1"/>
          </p:nvPr>
        </p:nvSpPr>
        <p:spPr>
          <a:xfrm>
            <a:off x="1828800" y="1524000"/>
            <a:ext cx="8839200" cy="5334000"/>
          </a:xfrm>
        </p:spPr>
        <p:txBody>
          <a:bodyPr/>
          <a:lstStyle/>
          <a:p>
            <a:pPr algn="just">
              <a:buFontTx/>
              <a:buNone/>
            </a:pPr>
            <a:r>
              <a:rPr lang="ja-JP" altLang="en-US" sz="2400">
                <a:latin typeface="ＭＳ Ｐゴシック" pitchFamily="50" charset="-128"/>
              </a:rPr>
              <a:t>　　　　</a:t>
            </a:r>
            <a:r>
              <a:rPr lang="ja-JP" altLang="en-US" sz="2400">
                <a:latin typeface="HG創英角ﾎﾟｯﾌﾟ体" pitchFamily="49" charset="-128"/>
                <a:ea typeface="HG創英角ﾎﾟｯﾌﾟ体" pitchFamily="49" charset="-128"/>
              </a:rPr>
              <a:t>高齢者の態度　　　　　　　介護者がすべき対応</a:t>
            </a:r>
            <a:r>
              <a:rPr lang="ja-JP" altLang="en-US" sz="2400">
                <a:latin typeface="ＭＳ Ｐゴシック" pitchFamily="50" charset="-128"/>
              </a:rPr>
              <a:t> </a:t>
            </a:r>
          </a:p>
          <a:p>
            <a:pPr algn="just">
              <a:buFontTx/>
              <a:buNone/>
            </a:pPr>
            <a:r>
              <a:rPr lang="ja-JP" altLang="en-US" sz="2400">
                <a:latin typeface="ＭＳ Ｐゴシック" pitchFamily="50" charset="-128"/>
              </a:rPr>
              <a:t>１，イメージ想起が悪い       目の前に示し視覚に訴える  繰り返す</a:t>
            </a:r>
          </a:p>
          <a:p>
            <a:pPr algn="just">
              <a:buFontTx/>
              <a:buNone/>
            </a:pPr>
            <a:r>
              <a:rPr lang="ja-JP" altLang="en-US" sz="2400">
                <a:latin typeface="ＭＳ Ｐゴシック" pitchFamily="50" charset="-128"/>
              </a:rPr>
              <a:t>２，変化に弱い                変化はゆっくり</a:t>
            </a:r>
            <a:r>
              <a:rPr lang="en-US" altLang="ja-JP" sz="2400">
                <a:latin typeface="ＭＳ Ｐゴシック" pitchFamily="50" charset="-128"/>
              </a:rPr>
              <a:t>,</a:t>
            </a:r>
            <a:r>
              <a:rPr lang="ja-JP" altLang="en-US" sz="2400">
                <a:latin typeface="ＭＳ Ｐゴシック" pitchFamily="50" charset="-128"/>
              </a:rPr>
              <a:t>なじみのものとともに変化</a:t>
            </a:r>
          </a:p>
          <a:p>
            <a:pPr algn="just">
              <a:buFontTx/>
              <a:buNone/>
            </a:pPr>
            <a:r>
              <a:rPr lang="ja-JP" altLang="en-US" sz="2400">
                <a:latin typeface="ＭＳ Ｐゴシック" pitchFamily="50" charset="-128"/>
              </a:rPr>
              <a:t>３，知的判断が悪い            間違いを許容する</a:t>
            </a:r>
          </a:p>
          <a:p>
            <a:pPr algn="just">
              <a:buFontTx/>
              <a:buNone/>
            </a:pPr>
            <a:r>
              <a:rPr lang="ja-JP" altLang="en-US" sz="2400">
                <a:latin typeface="ＭＳ Ｐゴシック" pitchFamily="50" charset="-128"/>
              </a:rPr>
              <a:t>４，矛盾がない                   説得より共感</a:t>
            </a:r>
          </a:p>
          <a:p>
            <a:pPr algn="just">
              <a:buFontTx/>
              <a:buNone/>
            </a:pPr>
            <a:r>
              <a:rPr lang="ja-JP" altLang="en-US" sz="2400">
                <a:latin typeface="ＭＳ Ｐゴシック" pitchFamily="50" charset="-128"/>
              </a:rPr>
              <a:t>５，疑問質問がない（もっともらしい）　　 世間ばなし</a:t>
            </a:r>
          </a:p>
          <a:p>
            <a:pPr algn="just">
              <a:buFontTx/>
              <a:buNone/>
            </a:pPr>
            <a:r>
              <a:rPr lang="ja-JP" altLang="en-US" sz="2400">
                <a:latin typeface="ＭＳ Ｐゴシック" pitchFamily="50" charset="-128"/>
              </a:rPr>
              <a:t>６，過去化                         なじみの生きるよりどころを</a:t>
            </a:r>
          </a:p>
          <a:p>
            <a:pPr algn="just">
              <a:buFontTx/>
              <a:buNone/>
            </a:pPr>
            <a:r>
              <a:rPr lang="ja-JP" altLang="en-US" sz="2400">
                <a:latin typeface="ＭＳ Ｐゴシック" pitchFamily="50" charset="-128"/>
              </a:rPr>
              <a:t>７，手続記憶残る（つもり行動）   生きかたを尊重</a:t>
            </a:r>
          </a:p>
          <a:p>
            <a:pPr algn="just">
              <a:buFontTx/>
              <a:buNone/>
            </a:pPr>
            <a:r>
              <a:rPr lang="ja-JP" altLang="en-US" sz="2400">
                <a:latin typeface="ＭＳ Ｐゴシック" pitchFamily="50" charset="-128"/>
              </a:rPr>
              <a:t>８，自分忘れ                      残る生きかたを持続させる</a:t>
            </a:r>
          </a:p>
          <a:p>
            <a:pPr algn="just">
              <a:buFontTx/>
              <a:buNone/>
            </a:pPr>
            <a:r>
              <a:rPr lang="ja-JP" altLang="en-US" sz="2400">
                <a:latin typeface="ＭＳ Ｐゴシック" pitchFamily="50" charset="-128"/>
              </a:rPr>
              <a:t>９，退屈がない                    楽しく暮らす</a:t>
            </a:r>
          </a:p>
          <a:p>
            <a:pPr>
              <a:buFontTx/>
              <a:buNone/>
            </a:pPr>
            <a:r>
              <a:rPr lang="ja-JP" altLang="en-US" sz="2400">
                <a:latin typeface="ＭＳ Ｐゴシック" pitchFamily="50" charset="-128"/>
              </a:rPr>
              <a:t>１０，今に生きる                  今を大切に、日課で時の流れを得る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r"/>
            <a:r>
              <a:rPr lang="ja-JP" altLang="en-US"/>
              <a:t>痴呆の経過中によくみられる症状</a:t>
            </a:r>
            <a:r>
              <a:rPr lang="ja-JP" altLang="en-US" sz="4000" b="1"/>
              <a:t>　　　　　　　　　　　　　　　　　　　　　　</a:t>
            </a:r>
            <a:r>
              <a:rPr lang="ja-JP" altLang="en-US" sz="2400" b="1"/>
              <a:t>（室伏君士）</a:t>
            </a:r>
          </a:p>
        </p:txBody>
      </p:sp>
      <p:sp>
        <p:nvSpPr>
          <p:cNvPr id="138243" name="Rectangle 3"/>
          <p:cNvSpPr>
            <a:spLocks noGrp="1" noChangeArrowheads="1"/>
          </p:cNvSpPr>
          <p:nvPr>
            <p:ph type="body" idx="1"/>
          </p:nvPr>
        </p:nvSpPr>
        <p:spPr/>
        <p:txBody>
          <a:bodyPr/>
          <a:lstStyle/>
          <a:p>
            <a:pPr marL="609600" indent="-609600">
              <a:buFontTx/>
              <a:buAutoNum type="arabicPeriod"/>
            </a:pPr>
            <a:r>
              <a:rPr lang="en-US" altLang="ja-JP"/>
              <a:t> </a:t>
            </a:r>
            <a:r>
              <a:rPr lang="ja-JP" altLang="en-US"/>
              <a:t>つもり行動</a:t>
            </a:r>
          </a:p>
          <a:p>
            <a:pPr marL="609600" indent="-609600">
              <a:buFontTx/>
              <a:buAutoNum type="arabicPeriod"/>
            </a:pPr>
            <a:r>
              <a:rPr lang="ja-JP" altLang="en-US"/>
              <a:t> なじみの追加 　     　    テーブルメイトと</a:t>
            </a:r>
            <a:br>
              <a:rPr lang="ja-JP" altLang="en-US"/>
            </a:br>
            <a:r>
              <a:rPr lang="ja-JP" altLang="en-US"/>
              <a:t>　　　　　　　　　　　　　　　自然に暮らす</a:t>
            </a:r>
          </a:p>
          <a:p>
            <a:pPr marL="609600" indent="-609600">
              <a:buFontTx/>
              <a:buAutoNum type="arabicPeriod"/>
            </a:pPr>
            <a:r>
              <a:rPr lang="ja-JP" altLang="en-US"/>
              <a:t> 特殊な症状</a:t>
            </a:r>
            <a:br>
              <a:rPr lang="ja-JP" altLang="en-US"/>
            </a:br>
            <a:r>
              <a:rPr lang="ja-JP" altLang="en-US"/>
              <a:t>　（１）鏡現象                    鏡にしゃべる</a:t>
            </a:r>
            <a:br>
              <a:rPr lang="ja-JP" altLang="en-US"/>
            </a:br>
            <a:r>
              <a:rPr lang="ja-JP" altLang="en-US"/>
              <a:t>　（２）人形現象</a:t>
            </a:r>
            <a:br>
              <a:rPr lang="ja-JP" altLang="en-US"/>
            </a:br>
            <a:r>
              <a:rPr lang="ja-JP" altLang="en-US"/>
              <a:t>　（３）ポスターへの対話</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gn="l"/>
            <a:r>
              <a:rPr lang="ja-JP" altLang="en-US" sz="4000"/>
              <a:t>なにもすることがなくなった人</a:t>
            </a:r>
            <a:br>
              <a:rPr lang="ja-JP" altLang="en-US" sz="4000"/>
            </a:br>
            <a:r>
              <a:rPr lang="ja-JP" altLang="en-US" sz="4000"/>
              <a:t>　　　　　　　　　が取る反応</a:t>
            </a:r>
            <a:r>
              <a:rPr lang="ja-JP" altLang="en-US" sz="2000" b="1"/>
              <a:t>（松原試案</a:t>
            </a:r>
            <a:r>
              <a:rPr lang="en-US" altLang="ja-JP" sz="2000" b="1"/>
              <a:t>010320</a:t>
            </a:r>
            <a:r>
              <a:rPr lang="ja-JP" altLang="en-US" sz="2000" b="1"/>
              <a:t>）</a:t>
            </a:r>
          </a:p>
        </p:txBody>
      </p:sp>
      <p:sp>
        <p:nvSpPr>
          <p:cNvPr id="140291" name="Rectangle 3"/>
          <p:cNvSpPr>
            <a:spLocks noGrp="1" noChangeArrowheads="1"/>
          </p:cNvSpPr>
          <p:nvPr>
            <p:ph type="body" idx="1"/>
          </p:nvPr>
        </p:nvSpPr>
        <p:spPr>
          <a:xfrm>
            <a:off x="1847850" y="1773238"/>
            <a:ext cx="8496300" cy="4322762"/>
          </a:xfrm>
        </p:spPr>
        <p:txBody>
          <a:bodyPr/>
          <a:lstStyle/>
          <a:p>
            <a:pPr marL="609600" indent="-609600">
              <a:buNone/>
            </a:pPr>
            <a:endParaRPr lang="en-US" altLang="ja-JP"/>
          </a:p>
          <a:p>
            <a:pPr marL="609600" indent="-609600"/>
            <a:r>
              <a:rPr lang="en-US" altLang="ja-JP"/>
              <a:t> </a:t>
            </a:r>
            <a:r>
              <a:rPr lang="ja-JP" altLang="en-US"/>
              <a:t>心気的　 　　　　　　気持ちが身体にむく</a:t>
            </a:r>
          </a:p>
          <a:p>
            <a:pPr marL="609600" indent="-609600"/>
            <a:r>
              <a:rPr lang="ja-JP" altLang="en-US"/>
              <a:t>  強迫的、常同的   気持ちや行動が同じ</a:t>
            </a:r>
            <a:br>
              <a:rPr lang="ja-JP" altLang="en-US"/>
            </a:br>
            <a:r>
              <a:rPr lang="ja-JP" altLang="en-US"/>
              <a:t>　　　　　　　　　　　　　　　　　　ことを繰り返す</a:t>
            </a:r>
          </a:p>
          <a:p>
            <a:pPr marL="609600" indent="-609600"/>
            <a:r>
              <a:rPr lang="ja-JP" altLang="en-US"/>
              <a:t>  被害的   　        　他人に疑り深くなる</a:t>
            </a:r>
          </a:p>
          <a:p>
            <a:pPr marL="609600" indent="-609600"/>
            <a:r>
              <a:rPr lang="ja-JP" altLang="en-US"/>
              <a:t>  うつ    　　　　　　　上記反応が崩壊したとき</a:t>
            </a:r>
          </a:p>
          <a:p>
            <a:pPr marL="609600" indent="-609600"/>
            <a:r>
              <a:rPr lang="ja-JP" altLang="en-US"/>
              <a:t>  痴呆    　　　　　　不用症候群（廃用症候群）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2209800" y="2284414"/>
            <a:ext cx="7772400" cy="1146175"/>
          </a:xfrm>
        </p:spPr>
        <p:txBody>
          <a:bodyPr/>
          <a:lstStyle/>
          <a:p>
            <a:r>
              <a:rPr lang="ja-JP" altLang="en-US"/>
              <a:t>７，認知症高齢者の終末期ケア</a:t>
            </a:r>
          </a:p>
        </p:txBody>
      </p:sp>
      <p:sp>
        <p:nvSpPr>
          <p:cNvPr id="142339" name="Rectangle 3"/>
          <p:cNvSpPr>
            <a:spLocks noGrp="1" noChangeArrowheads="1"/>
          </p:cNvSpPr>
          <p:nvPr>
            <p:ph type="subTitle" idx="1"/>
          </p:nvPr>
        </p:nvSpPr>
        <p:spPr/>
        <p:txBody>
          <a:bodyPr/>
          <a:lstStyle/>
          <a:p>
            <a:r>
              <a:rPr lang="ja-JP" altLang="en-US"/>
              <a:t>家族の心情と同意の狭間で</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ja-JP" altLang="en-US"/>
              <a:t>終末期ケアの課題</a:t>
            </a:r>
          </a:p>
        </p:txBody>
      </p:sp>
      <p:sp>
        <p:nvSpPr>
          <p:cNvPr id="144387" name="Rectangle 3"/>
          <p:cNvSpPr>
            <a:spLocks noGrp="1" noChangeArrowheads="1"/>
          </p:cNvSpPr>
          <p:nvPr>
            <p:ph type="body" idx="1"/>
          </p:nvPr>
        </p:nvSpPr>
        <p:spPr>
          <a:xfrm>
            <a:off x="1828800" y="1981200"/>
            <a:ext cx="8153400" cy="4114800"/>
          </a:xfrm>
        </p:spPr>
        <p:txBody>
          <a:bodyPr/>
          <a:lstStyle/>
          <a:p>
            <a:pPr>
              <a:buFontTx/>
              <a:buNone/>
            </a:pPr>
            <a:r>
              <a:rPr lang="ja-JP" altLang="en-US"/>
              <a:t>１，終末期とはいつからか？</a:t>
            </a:r>
          </a:p>
          <a:p>
            <a:pPr>
              <a:buFontTx/>
              <a:buNone/>
            </a:pPr>
            <a:r>
              <a:rPr lang="ja-JP" altLang="en-US"/>
              <a:t>２，意志能力が障害されている</a:t>
            </a:r>
          </a:p>
          <a:p>
            <a:pPr>
              <a:buFontTx/>
              <a:buNone/>
            </a:pPr>
            <a:r>
              <a:rPr lang="ja-JP" altLang="en-US"/>
              <a:t>　　家族のいない人へのケア</a:t>
            </a:r>
          </a:p>
          <a:p>
            <a:pPr>
              <a:buFontTx/>
              <a:buNone/>
            </a:pPr>
            <a:r>
              <a:rPr lang="ja-JP" altLang="en-US"/>
              <a:t>３，苦痛をつかみにくい</a:t>
            </a:r>
          </a:p>
          <a:p>
            <a:pPr>
              <a:buFontTx/>
              <a:buNone/>
            </a:pPr>
            <a:r>
              <a:rPr lang="ja-JP" altLang="en-US"/>
              <a:t>４，介護負担が大きい</a:t>
            </a:r>
          </a:p>
          <a:p>
            <a:pPr>
              <a:buFontTx/>
              <a:buNone/>
            </a:pPr>
            <a:r>
              <a:rPr lang="ja-JP" altLang="en-US"/>
              <a:t>５，医療介護担当者の裁量に委ねられている</a:t>
            </a:r>
          </a:p>
          <a:p>
            <a:pPr>
              <a:buFontTx/>
              <a:buNone/>
            </a:pPr>
            <a:r>
              <a:rPr lang="ja-JP" altLang="en-US"/>
              <a:t>６，社会の理解と注目が十分でない</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ja-JP" altLang="en-US" sz="4000"/>
              <a:t>認知症終末期のわれわれの役割</a:t>
            </a:r>
          </a:p>
        </p:txBody>
      </p:sp>
      <p:sp>
        <p:nvSpPr>
          <p:cNvPr id="146435" name="Rectangle 3"/>
          <p:cNvSpPr>
            <a:spLocks noGrp="1" noChangeArrowheads="1"/>
          </p:cNvSpPr>
          <p:nvPr>
            <p:ph type="body" idx="1"/>
          </p:nvPr>
        </p:nvSpPr>
        <p:spPr>
          <a:xfrm>
            <a:off x="2209800" y="1981200"/>
            <a:ext cx="8153400" cy="4114800"/>
          </a:xfrm>
        </p:spPr>
        <p:txBody>
          <a:bodyPr/>
          <a:lstStyle/>
          <a:p>
            <a:pPr>
              <a:buFontTx/>
              <a:buNone/>
            </a:pPr>
            <a:r>
              <a:rPr lang="ja-JP" altLang="en-US"/>
              <a:t>１，意思の尊重　過去の本人の意思（尊厳死）</a:t>
            </a:r>
          </a:p>
          <a:p>
            <a:pPr>
              <a:buFontTx/>
              <a:buNone/>
            </a:pPr>
            <a:r>
              <a:rPr lang="ja-JP" altLang="en-US"/>
              <a:t>　　　　　　　　　　　代諾者の意志</a:t>
            </a:r>
          </a:p>
          <a:p>
            <a:pPr>
              <a:buFontTx/>
              <a:buNone/>
            </a:pPr>
            <a:r>
              <a:rPr lang="ja-JP" altLang="en-US"/>
              <a:t>　　　　　　　　　　　医師の裁量</a:t>
            </a:r>
          </a:p>
          <a:p>
            <a:pPr>
              <a:buFontTx/>
              <a:buNone/>
            </a:pPr>
            <a:r>
              <a:rPr lang="ja-JP" altLang="en-US"/>
              <a:t>　　　　　　　　　　　（裁判所などの判定機関）</a:t>
            </a:r>
          </a:p>
          <a:p>
            <a:pPr>
              <a:buFontTx/>
              <a:buNone/>
            </a:pPr>
            <a:r>
              <a:rPr lang="ja-JP" altLang="en-US"/>
              <a:t>２，意志判断の根拠の提供、チーム全体が評価計画を性格に把握、十分に（わかりやすく、ていねいに、くりかえし）説明</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2209800" y="2284414"/>
            <a:ext cx="7772400" cy="1146175"/>
          </a:xfrm>
        </p:spPr>
        <p:txBody>
          <a:bodyPr/>
          <a:lstStyle/>
          <a:p>
            <a:r>
              <a:rPr lang="ja-JP" altLang="en-US"/>
              <a:t>８，ケアサービス提供者の役割</a:t>
            </a:r>
          </a:p>
        </p:txBody>
      </p:sp>
      <p:sp>
        <p:nvSpPr>
          <p:cNvPr id="148483" name="Rectangle 3"/>
          <p:cNvSpPr>
            <a:spLocks noGrp="1" noChangeArrowheads="1"/>
          </p:cNvSpPr>
          <p:nvPr>
            <p:ph type="subTitle" idx="1"/>
          </p:nvPr>
        </p:nvSpPr>
        <p:spPr>
          <a:xfrm>
            <a:off x="2438400" y="3886200"/>
            <a:ext cx="7239000" cy="1752600"/>
          </a:xfrm>
        </p:spPr>
        <p:txBody>
          <a:bodyPr/>
          <a:lstStyle/>
          <a:p>
            <a:r>
              <a:rPr lang="ja-JP" altLang="en-US"/>
              <a:t>本人や家族の意志を実行して行くだけか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ja-JP" altLang="en-US"/>
              <a:t>健康な人の老化　１</a:t>
            </a:r>
          </a:p>
        </p:txBody>
      </p:sp>
      <p:sp>
        <p:nvSpPr>
          <p:cNvPr id="103427" name="Rectangle 3"/>
          <p:cNvSpPr>
            <a:spLocks noGrp="1" noChangeArrowheads="1"/>
          </p:cNvSpPr>
          <p:nvPr>
            <p:ph type="body" idx="1"/>
          </p:nvPr>
        </p:nvSpPr>
        <p:spPr>
          <a:xfrm>
            <a:off x="2209800" y="1981200"/>
            <a:ext cx="5562600" cy="4114800"/>
          </a:xfrm>
        </p:spPr>
        <p:txBody>
          <a:bodyPr/>
          <a:lstStyle/>
          <a:p>
            <a:r>
              <a:rPr lang="ja-JP" altLang="en-US"/>
              <a:t>心拍出量（ｌ／分）は不変</a:t>
            </a:r>
            <a:br>
              <a:rPr lang="ja-JP" altLang="en-US"/>
            </a:br>
            <a:r>
              <a:rPr lang="ja-JP" altLang="en-US"/>
              <a:t>　心拍数↓　１回拍出量↑</a:t>
            </a:r>
          </a:p>
          <a:p>
            <a:r>
              <a:rPr lang="ja-JP" altLang="en-US"/>
              <a:t>腎ｸﾚｱﾁﾆﾝｸﾘｱﾗﾝｽ</a:t>
            </a:r>
            <a:br>
              <a:rPr lang="ja-JP" altLang="en-US"/>
            </a:br>
            <a:r>
              <a:rPr lang="ja-JP" altLang="en-US"/>
              <a:t>　→や↑も多い</a:t>
            </a:r>
          </a:p>
          <a:p>
            <a:r>
              <a:rPr lang="ja-JP" altLang="en-US"/>
              <a:t>全肺気量→</a:t>
            </a:r>
            <a:br>
              <a:rPr lang="ja-JP" altLang="en-US"/>
            </a:br>
            <a:r>
              <a:rPr lang="ja-JP" altLang="en-US"/>
              <a:t>　残気量↑　肺活量↓</a:t>
            </a:r>
          </a:p>
          <a:p>
            <a:r>
              <a:rPr lang="ja-JP" altLang="en-US"/>
              <a:t>肝代謝機能→</a:t>
            </a:r>
          </a:p>
        </p:txBody>
      </p:sp>
      <p:pic>
        <p:nvPicPr>
          <p:cNvPr id="103428" name="Picture 4" descr="heartnew"/>
          <p:cNvPicPr>
            <a:picLocks noChangeAspect="1" noChangeArrowheads="1" noCrop="1"/>
          </p:cNvPicPr>
          <p:nvPr/>
        </p:nvPicPr>
        <p:blipFill>
          <a:blip r:embed="rId2"/>
          <a:srcRect/>
          <a:stretch>
            <a:fillRect/>
          </a:stretch>
        </p:blipFill>
        <p:spPr bwMode="auto">
          <a:xfrm>
            <a:off x="8382000" y="4114800"/>
            <a:ext cx="177165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0-#ppt_w/2"/>
                                          </p:val>
                                        </p:tav>
                                        <p:tav tm="100000">
                                          <p:val>
                                            <p:strVal val="#ppt_x"/>
                                          </p:val>
                                        </p:tav>
                                      </p:tavLst>
                                    </p:anim>
                                    <p:anim calcmode="lin" valueType="num">
                                      <p:cBhvr additive="base">
                                        <p:cTn id="8" dur="500" fill="hold"/>
                                        <p:tgtEl>
                                          <p:spTgt spid="1034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23345" y="207470"/>
            <a:ext cx="10515600" cy="1325563"/>
          </a:xfrm>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家族の不安</a:t>
            </a:r>
          </a:p>
        </p:txBody>
      </p:sp>
      <p:sp>
        <p:nvSpPr>
          <p:cNvPr id="5" name="コンテンツ プレースホルダー 4"/>
          <p:cNvSpPr>
            <a:spLocks noGrp="1"/>
          </p:cNvSpPr>
          <p:nvPr>
            <p:ph idx="1"/>
          </p:nvPr>
        </p:nvSpPr>
        <p:spPr>
          <a:xfrm>
            <a:off x="-1" y="1690688"/>
            <a:ext cx="12060621" cy="5167312"/>
          </a:xfrm>
        </p:spPr>
        <p:txBody>
          <a:bodyPr>
            <a:normAutofit fontScale="62500" lnSpcReduction="20000"/>
          </a:bodyPr>
          <a:lstStyle/>
          <a:p>
            <a:pPr marL="0" indent="0">
              <a:buNone/>
            </a:pPr>
            <a:r>
              <a:rPr lang="en-US" altLang="ja-JP" sz="4000" b="1" dirty="0">
                <a:latin typeface="+mn-ea"/>
              </a:rPr>
              <a:t>1. </a:t>
            </a:r>
            <a:r>
              <a:rPr lang="ja-JP" altLang="en-US" sz="4000" b="1" dirty="0">
                <a:latin typeface="+mn-ea"/>
              </a:rPr>
              <a:t>病院に行ってくれない</a:t>
            </a:r>
          </a:p>
          <a:p>
            <a:pPr marL="0" indent="0">
              <a:buNone/>
            </a:pPr>
            <a:r>
              <a:rPr lang="en-US" altLang="ja-JP" sz="4000" b="1" dirty="0">
                <a:latin typeface="+mn-ea"/>
              </a:rPr>
              <a:t>2. </a:t>
            </a:r>
            <a:r>
              <a:rPr lang="ja-JP" altLang="en-US" sz="4000" b="1" dirty="0">
                <a:latin typeface="+mn-ea"/>
              </a:rPr>
              <a:t>家族だから怒りたくなる　病気が理解できない、認められない家族間で意見が喰い違う</a:t>
            </a:r>
          </a:p>
          <a:p>
            <a:pPr marL="0" indent="0">
              <a:buNone/>
            </a:pPr>
            <a:r>
              <a:rPr lang="en-US" altLang="ja-JP" sz="4000" b="1" dirty="0">
                <a:latin typeface="+mn-ea"/>
              </a:rPr>
              <a:t>3. </a:t>
            </a:r>
            <a:r>
              <a:rPr lang="ja-JP" altLang="en-US" sz="4000" b="1" dirty="0">
                <a:latin typeface="+mn-ea"/>
              </a:rPr>
              <a:t>怒ったりせずに一緒に過ごせるか？苦しみを受け止めてくれない</a:t>
            </a:r>
            <a:endParaRPr lang="en-US" altLang="ja-JP" sz="4000" b="1" dirty="0">
              <a:latin typeface="+mn-ea"/>
            </a:endParaRPr>
          </a:p>
          <a:p>
            <a:pPr marL="0" indent="0">
              <a:buNone/>
            </a:pPr>
            <a:r>
              <a:rPr lang="ja-JP" altLang="en-US" sz="4000" b="1" dirty="0">
                <a:latin typeface="+mn-ea"/>
              </a:rPr>
              <a:t>　</a:t>
            </a:r>
            <a:r>
              <a:rPr lang="en-US" altLang="ja-JP" sz="4000" b="1" dirty="0">
                <a:latin typeface="+mn-ea"/>
              </a:rPr>
              <a:t>(</a:t>
            </a:r>
            <a:r>
              <a:rPr lang="ja-JP" altLang="en-US" sz="4000" b="1" dirty="0">
                <a:latin typeface="+mn-ea"/>
              </a:rPr>
              <a:t>周囲が話をどのように受け止められたかが一番気になる点）</a:t>
            </a:r>
          </a:p>
          <a:p>
            <a:pPr marL="0" indent="0">
              <a:buNone/>
            </a:pPr>
            <a:r>
              <a:rPr lang="en-US" altLang="ja-JP" sz="4000" b="1" dirty="0">
                <a:latin typeface="+mn-ea"/>
              </a:rPr>
              <a:t>4. </a:t>
            </a:r>
            <a:r>
              <a:rPr lang="ja-JP" altLang="en-US" sz="4000" b="1" dirty="0">
                <a:latin typeface="+mn-ea"/>
              </a:rPr>
              <a:t>薬で治したい、進行を止めたい</a:t>
            </a:r>
          </a:p>
          <a:p>
            <a:pPr marL="0" indent="0">
              <a:buNone/>
            </a:pPr>
            <a:r>
              <a:rPr lang="en-US" altLang="ja-JP" sz="4000" b="1" dirty="0">
                <a:latin typeface="+mn-ea"/>
              </a:rPr>
              <a:t>5. </a:t>
            </a:r>
            <a:r>
              <a:rPr lang="ja-JP" altLang="en-US" sz="4000" b="1" dirty="0">
                <a:latin typeface="+mn-ea"/>
              </a:rPr>
              <a:t>安定剤は飲ませないほうが良いのか？</a:t>
            </a:r>
          </a:p>
          <a:p>
            <a:pPr marL="0" indent="0">
              <a:buNone/>
            </a:pPr>
            <a:r>
              <a:rPr lang="en-US" altLang="ja-JP" sz="4000" b="1" dirty="0">
                <a:latin typeface="+mn-ea"/>
              </a:rPr>
              <a:t>6. </a:t>
            </a:r>
            <a:r>
              <a:rPr lang="ja-JP" altLang="en-US" sz="4000" b="1" dirty="0">
                <a:latin typeface="+mn-ea"/>
              </a:rPr>
              <a:t>これからどうなっていくのか？</a:t>
            </a:r>
          </a:p>
          <a:p>
            <a:pPr marL="0" indent="0">
              <a:buNone/>
            </a:pPr>
            <a:r>
              <a:rPr lang="en-US" altLang="ja-JP" sz="4000" b="1" dirty="0">
                <a:latin typeface="+mn-ea"/>
              </a:rPr>
              <a:t>7. </a:t>
            </a:r>
            <a:r>
              <a:rPr lang="ja-JP" altLang="en-US" sz="4000" b="1" dirty="0">
                <a:latin typeface="+mn-ea"/>
              </a:rPr>
              <a:t>運転をやめさせたいが？</a:t>
            </a:r>
          </a:p>
          <a:p>
            <a:pPr marL="0" indent="0">
              <a:buNone/>
            </a:pPr>
            <a:r>
              <a:rPr lang="en-US" altLang="ja-JP" sz="4000" b="1" dirty="0">
                <a:latin typeface="+mn-ea"/>
              </a:rPr>
              <a:t>8. </a:t>
            </a:r>
            <a:r>
              <a:rPr lang="ja-JP" altLang="en-US" sz="4000" b="1" dirty="0">
                <a:latin typeface="+mn-ea"/>
              </a:rPr>
              <a:t>世話が大変下の世話、食事拒否、入浴拒否</a:t>
            </a:r>
          </a:p>
          <a:p>
            <a:pPr marL="0" indent="0">
              <a:buNone/>
            </a:pPr>
            <a:r>
              <a:rPr lang="en-US" altLang="ja-JP" sz="4000" b="1" dirty="0">
                <a:latin typeface="+mn-ea"/>
              </a:rPr>
              <a:t>9. </a:t>
            </a:r>
            <a:r>
              <a:rPr lang="ja-JP" altLang="en-US" sz="4000" b="1" dirty="0">
                <a:latin typeface="+mn-ea"/>
              </a:rPr>
              <a:t>不機嫌や徘徊にどう対応すればよいのか？　困難な</a:t>
            </a:r>
            <a:r>
              <a:rPr lang="en-US" altLang="ja-JP" sz="4000" b="1" dirty="0">
                <a:latin typeface="+mn-ea"/>
              </a:rPr>
              <a:t>BPSD</a:t>
            </a:r>
            <a:r>
              <a:rPr lang="ja-JP" altLang="en-US" sz="4000" b="1" dirty="0">
                <a:latin typeface="+mn-ea"/>
              </a:rPr>
              <a:t>に対応できない　トラウマ</a:t>
            </a:r>
          </a:p>
          <a:p>
            <a:pPr marL="0" indent="0">
              <a:buNone/>
            </a:pPr>
            <a:r>
              <a:rPr lang="en-US" altLang="ja-JP" sz="4000" b="1" dirty="0">
                <a:latin typeface="+mn-ea"/>
              </a:rPr>
              <a:t>10. </a:t>
            </a:r>
            <a:r>
              <a:rPr lang="ja-JP" altLang="en-US" sz="4000" b="1" dirty="0">
                <a:latin typeface="+mn-ea"/>
              </a:rPr>
              <a:t>サービスをどうやって使えばよいのか？</a:t>
            </a:r>
          </a:p>
          <a:p>
            <a:pPr marL="0" indent="0">
              <a:buNone/>
            </a:pPr>
            <a:r>
              <a:rPr lang="en-US" altLang="ja-JP" sz="4000" b="1" dirty="0">
                <a:latin typeface="+mn-ea"/>
              </a:rPr>
              <a:t>11. </a:t>
            </a:r>
            <a:r>
              <a:rPr lang="ja-JP" altLang="en-US" sz="4000" b="1" dirty="0">
                <a:latin typeface="+mn-ea"/>
              </a:rPr>
              <a:t>末期の対応が家族間で調整できない</a:t>
            </a:r>
            <a:endParaRPr kumimoji="1" lang="ja-JP" altLang="en-US" sz="4000" b="1" dirty="0">
              <a:latin typeface="+mn-ea"/>
            </a:endParaRPr>
          </a:p>
        </p:txBody>
      </p:sp>
      <p:grpSp>
        <p:nvGrpSpPr>
          <p:cNvPr id="6" name="Group 6"/>
          <p:cNvGrpSpPr>
            <a:grpSpLocks/>
          </p:cNvGrpSpPr>
          <p:nvPr/>
        </p:nvGrpSpPr>
        <p:grpSpPr bwMode="auto">
          <a:xfrm>
            <a:off x="8432801" y="115889"/>
            <a:ext cx="2055813" cy="274637"/>
            <a:chOff x="4352" y="73"/>
            <a:chExt cx="1295" cy="173"/>
          </a:xfrm>
        </p:grpSpPr>
        <p:sp>
          <p:nvSpPr>
            <p:cNvPr id="7"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ja-JP" altLang="en-US" sz="1200" b="1" dirty="0">
                  <a:solidFill>
                    <a:prstClr val="black"/>
                  </a:solidFill>
                  <a:ea typeface="HG丸ｺﾞｼｯｸM-PRO" panose="020F0600000000000000" pitchFamily="50" charset="-128"/>
                </a:rPr>
                <a:t>公益財団法人　松原病院</a:t>
              </a:r>
            </a:p>
          </p:txBody>
        </p:sp>
        <p:pic>
          <p:nvPicPr>
            <p:cNvPr id="8" name="Picture 5" descr="松原病院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fld id="{45E8076D-2713-4DD3-9994-B575BFDDE1E0}" type="slidenum">
              <a:rPr kumimoji="1" lang="ja-JP" altLang="en-US" smtClean="0"/>
              <a:t>90</a:t>
            </a:fld>
            <a:endParaRPr kumimoji="1" lang="ja-JP" altLang="en-US"/>
          </a:p>
        </p:txBody>
      </p:sp>
    </p:spTree>
    <p:extLst>
      <p:ext uri="{BB962C8B-B14F-4D97-AF65-F5344CB8AC3E}">
        <p14:creationId xmlns:p14="http://schemas.microsoft.com/office/powerpoint/2010/main" val="1720533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ja-JP" altLang="en-US" sz="3600"/>
              <a:t>介護家族のストレス</a:t>
            </a:r>
          </a:p>
        </p:txBody>
      </p:sp>
      <p:sp>
        <p:nvSpPr>
          <p:cNvPr id="76803" name="Rectangle 3"/>
          <p:cNvSpPr>
            <a:spLocks noGrp="1" noChangeArrowheads="1"/>
          </p:cNvSpPr>
          <p:nvPr>
            <p:ph type="body" idx="1"/>
          </p:nvPr>
        </p:nvSpPr>
        <p:spPr>
          <a:xfrm>
            <a:off x="1905000" y="2362200"/>
            <a:ext cx="8763000" cy="4191000"/>
          </a:xfrm>
        </p:spPr>
        <p:txBody>
          <a:bodyPr/>
          <a:lstStyle/>
          <a:p>
            <a:r>
              <a:rPr lang="ja-JP" altLang="en-US" sz="3600"/>
              <a:t>認知症は恥ずかしい病気ではない</a:t>
            </a:r>
          </a:p>
          <a:p>
            <a:r>
              <a:rPr lang="ja-JP" altLang="en-US" sz="3600"/>
              <a:t>ご家族が元気であることが基本</a:t>
            </a:r>
          </a:p>
          <a:p>
            <a:r>
              <a:rPr lang="ja-JP" altLang="en-US" sz="3600"/>
              <a:t>介護は社会がおこなう時代</a:t>
            </a:r>
          </a:p>
          <a:p>
            <a:r>
              <a:rPr lang="ja-JP" altLang="en-US" sz="3600"/>
              <a:t>介護保険は１００％利用を</a:t>
            </a:r>
            <a:br>
              <a:rPr lang="ja-JP" altLang="en-US" sz="3600"/>
            </a:br>
            <a:r>
              <a:rPr lang="ja-JP" altLang="en-US" sz="3600"/>
              <a:t>介護保険の基本は予防のため（要支援）</a:t>
            </a:r>
          </a:p>
          <a:p>
            <a:r>
              <a:rPr lang="ja-JP" altLang="en-US" sz="3600"/>
              <a:t>ケアマネージャーにどんなことでも相談を</a:t>
            </a:r>
          </a:p>
        </p:txBody>
      </p:sp>
    </p:spTree>
    <p:extLst>
      <p:ext uri="{BB962C8B-B14F-4D97-AF65-F5344CB8AC3E}">
        <p14:creationId xmlns:p14="http://schemas.microsoft.com/office/powerpoint/2010/main" val="31229729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家族にとっての認知症高齢者</a:t>
            </a:r>
          </a:p>
        </p:txBody>
      </p:sp>
      <p:sp>
        <p:nvSpPr>
          <p:cNvPr id="150531" name="Rectangle 3"/>
          <p:cNvSpPr>
            <a:spLocks noGrp="1" noChangeArrowheads="1"/>
          </p:cNvSpPr>
          <p:nvPr>
            <p:ph type="body" idx="1"/>
          </p:nvPr>
        </p:nvSpPr>
        <p:spPr/>
        <p:txBody>
          <a:bodyPr/>
          <a:lstStyle/>
          <a:p>
            <a:pPr>
              <a:lnSpc>
                <a:spcPct val="150000"/>
              </a:lnSpc>
              <a:buFontTx/>
              <a:buNone/>
            </a:pPr>
            <a:r>
              <a:rPr lang="ja-JP" altLang="en-US" dirty="0">
                <a:latin typeface="ＭＳ Ｐゴシック" pitchFamily="50" charset="-128"/>
              </a:rPr>
              <a:t>　わささん</a:t>
            </a:r>
            <a:r>
              <a:rPr lang="ja-JP" altLang="en-US" dirty="0" err="1">
                <a:latin typeface="ＭＳ Ｐゴシック" pitchFamily="50" charset="-128"/>
              </a:rPr>
              <a:t>は</a:t>
            </a:r>
            <a:r>
              <a:rPr lang="ja-JP" altLang="en-US" dirty="0">
                <a:latin typeface="ＭＳ Ｐゴシック" pitchFamily="50" charset="-128"/>
              </a:rPr>
              <a:t>寝た切りのおばあちゃんである。痴呆も極期をむかえ、話し掛けても反応はない。ただ、茫然とし、呼吸し、心臓は動くが、咀嚼も飲み込むこともないので腹部に栄養チューブをいれた胃瘻から栄養を補給している。そう言えば昼は起きて夜は眠っているような気もするが、ベッドの上に身体が横たわっている。ある日のこと、、、。</a:t>
            </a:r>
            <a:endParaRPr lang="ja-JP" altLang="en-US" dirty="0"/>
          </a:p>
        </p:txBody>
      </p:sp>
      <p:grpSp>
        <p:nvGrpSpPr>
          <p:cNvPr id="4" name="Group 6"/>
          <p:cNvGrpSpPr>
            <a:grpSpLocks/>
          </p:cNvGrpSpPr>
          <p:nvPr/>
        </p:nvGrpSpPr>
        <p:grpSpPr bwMode="auto">
          <a:xfrm>
            <a:off x="8432801" y="115889"/>
            <a:ext cx="2055813" cy="274637"/>
            <a:chOff x="4352" y="73"/>
            <a:chExt cx="1295" cy="173"/>
          </a:xfrm>
        </p:grpSpPr>
        <p:sp>
          <p:nvSpPr>
            <p:cNvPr id="5" name="Text Box 4"/>
            <p:cNvSpPr txBox="1">
              <a:spLocks noChangeArrowheads="1"/>
            </p:cNvSpPr>
            <p:nvPr/>
          </p:nvSpPr>
          <p:spPr bwMode="auto">
            <a:xfrm>
              <a:off x="4468" y="73"/>
              <a:ext cx="11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50000"/>
                </a:spcBef>
                <a:buFontTx/>
                <a:buNone/>
              </a:pPr>
              <a:r>
                <a:rPr lang="ja-JP" altLang="en-US" sz="1200" b="1" dirty="0">
                  <a:solidFill>
                    <a:prstClr val="black"/>
                  </a:solidFill>
                  <a:ea typeface="HG丸ｺﾞｼｯｸM-PRO" panose="020F0600000000000000" pitchFamily="50" charset="-128"/>
                </a:rPr>
                <a:t>公益財団法人　松原病院</a:t>
              </a:r>
            </a:p>
          </p:txBody>
        </p:sp>
        <p:pic>
          <p:nvPicPr>
            <p:cNvPr id="6" name="Picture 5" descr="松原病院マー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 y="107"/>
              <a:ext cx="16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スライド番号プレースホルダー 1"/>
          <p:cNvSpPr>
            <a:spLocks noGrp="1"/>
          </p:cNvSpPr>
          <p:nvPr>
            <p:ph type="sldNum" sz="quarter" idx="12"/>
          </p:nvPr>
        </p:nvSpPr>
        <p:spPr/>
        <p:txBody>
          <a:bodyPr/>
          <a:lstStyle/>
          <a:p>
            <a:fld id="{45E8076D-2713-4DD3-9994-B575BFDDE1E0}" type="slidenum">
              <a:rPr kumimoji="1" lang="ja-JP" altLang="en-US" smtClean="0"/>
              <a:t>92</a:t>
            </a:fld>
            <a:endParaRPr kumimoji="1" lang="ja-JP" altLang="en-US"/>
          </a:p>
        </p:txBody>
      </p:sp>
    </p:spTree>
    <p:extLst>
      <p:ext uri="{BB962C8B-B14F-4D97-AF65-F5344CB8AC3E}">
        <p14:creationId xmlns:p14="http://schemas.microsoft.com/office/powerpoint/2010/main" val="21014721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92313" y="0"/>
            <a:ext cx="7772400" cy="1143000"/>
          </a:xfrm>
        </p:spPr>
        <p:txBody>
          <a:bodyPr/>
          <a:lstStyle/>
          <a:p>
            <a:r>
              <a:rPr lang="ja-JP" altLang="en-US" sz="3600">
                <a:ea typeface="HG創英角ﾎﾟｯﾌﾟ体" pitchFamily="49" charset="-128"/>
              </a:rPr>
              <a:t>高齢者ケア憲章</a:t>
            </a:r>
            <a:r>
              <a:rPr lang="ja-JP" altLang="en-US" sz="2400">
                <a:ea typeface="HG創英角ﾎﾟｯﾌﾟ体" pitchFamily="49" charset="-128"/>
              </a:rPr>
              <a:t>（鎌田ケイ子）</a:t>
            </a:r>
          </a:p>
        </p:txBody>
      </p:sp>
      <p:sp>
        <p:nvSpPr>
          <p:cNvPr id="152579" name="Rectangle 3"/>
          <p:cNvSpPr>
            <a:spLocks noGrp="1" noChangeArrowheads="1"/>
          </p:cNvSpPr>
          <p:nvPr>
            <p:ph type="body" idx="1"/>
          </p:nvPr>
        </p:nvSpPr>
        <p:spPr>
          <a:xfrm>
            <a:off x="1676400" y="981075"/>
            <a:ext cx="8991600" cy="5410200"/>
          </a:xfrm>
        </p:spPr>
        <p:txBody>
          <a:bodyPr/>
          <a:lstStyle/>
          <a:p>
            <a:pPr>
              <a:lnSpc>
                <a:spcPct val="90000"/>
              </a:lnSpc>
              <a:buFontTx/>
              <a:buNone/>
            </a:pPr>
            <a:r>
              <a:rPr lang="ja-JP" altLang="en-US" sz="2000">
                <a:latin typeface="HG創英角ﾎﾟｯﾌﾟ体" pitchFamily="49" charset="-128"/>
                <a:ea typeface="HG創英角ﾎﾟｯﾌﾟ体" pitchFamily="49" charset="-128"/>
              </a:rPr>
              <a:t>自尊心の尊重</a:t>
            </a:r>
            <a:r>
              <a:rPr lang="ja-JP" altLang="en-US" sz="2000">
                <a:latin typeface="ＭＳ Ｐゴシック" pitchFamily="50" charset="-128"/>
              </a:rPr>
              <a:t>：かけがえのない存在として，自尊心をもって生きている高齢者の心に沿うケアをします。</a:t>
            </a:r>
          </a:p>
          <a:p>
            <a:pPr>
              <a:lnSpc>
                <a:spcPct val="90000"/>
              </a:lnSpc>
              <a:buFontTx/>
              <a:buNone/>
            </a:pPr>
            <a:r>
              <a:rPr lang="ja-JP" altLang="en-US" sz="2000">
                <a:latin typeface="HG創英角ﾎﾟｯﾌﾟ体" pitchFamily="49" charset="-128"/>
                <a:ea typeface="HG創英角ﾎﾟｯﾌﾟ体" pitchFamily="49" charset="-128"/>
              </a:rPr>
              <a:t>個別性の尊重</a:t>
            </a:r>
            <a:r>
              <a:rPr lang="ja-JP" altLang="en-US" sz="2000">
                <a:latin typeface="ＭＳ Ｐゴシック" pitchFamily="50" charset="-128"/>
              </a:rPr>
              <a:t>：高齢者の一人ひとりをあるがままに受け入れて，日々の行動を洞察したケアをします。</a:t>
            </a:r>
          </a:p>
          <a:p>
            <a:pPr>
              <a:lnSpc>
                <a:spcPct val="90000"/>
              </a:lnSpc>
              <a:buFontTx/>
              <a:buNone/>
            </a:pPr>
            <a:r>
              <a:rPr lang="ja-JP" altLang="en-US" sz="2000">
                <a:latin typeface="HG創英角ﾎﾟｯﾌﾟ体" pitchFamily="49" charset="-128"/>
                <a:ea typeface="HG創英角ﾎﾟｯﾌﾟ体" pitchFamily="49" charset="-128"/>
              </a:rPr>
              <a:t>可能性の追求</a:t>
            </a:r>
            <a:r>
              <a:rPr lang="ja-JP" altLang="en-US" sz="2000">
                <a:latin typeface="ＭＳ Ｐゴシック" pitchFamily="50" charset="-128"/>
              </a:rPr>
              <a:t>：もっている可能性を信じ，高齢者が生きる希望を見い出せるように支援します。</a:t>
            </a:r>
          </a:p>
          <a:p>
            <a:pPr>
              <a:lnSpc>
                <a:spcPct val="90000"/>
              </a:lnSpc>
              <a:buFontTx/>
              <a:buNone/>
            </a:pPr>
            <a:r>
              <a:rPr lang="ja-JP" altLang="en-US" sz="2000">
                <a:latin typeface="HG創英角ﾎﾟｯﾌﾟ体" pitchFamily="49" charset="-128"/>
                <a:ea typeface="HG創英角ﾎﾟｯﾌﾟ体" pitchFamily="49" charset="-128"/>
              </a:rPr>
              <a:t>トータルケア</a:t>
            </a:r>
            <a:r>
              <a:rPr lang="ja-JP" altLang="en-US" sz="2000">
                <a:latin typeface="ＭＳ Ｐゴシック" pitchFamily="50" charset="-128"/>
              </a:rPr>
              <a:t>：高齢者のからだとこころが関連のあることを知って，生活全体をみた支援をします。</a:t>
            </a:r>
          </a:p>
          <a:p>
            <a:pPr>
              <a:lnSpc>
                <a:spcPct val="90000"/>
              </a:lnSpc>
              <a:buFontTx/>
              <a:buNone/>
            </a:pPr>
            <a:r>
              <a:rPr lang="ja-JP" altLang="en-US" sz="2000">
                <a:latin typeface="HG創英角ﾎﾟｯﾌﾟ体" pitchFamily="49" charset="-128"/>
                <a:ea typeface="HG創英角ﾎﾟｯﾌﾟ体" pitchFamily="49" charset="-128"/>
              </a:rPr>
              <a:t>自立支援</a:t>
            </a:r>
            <a:r>
              <a:rPr lang="ja-JP" altLang="en-US" sz="2000">
                <a:latin typeface="ＭＳ Ｐゴシック" pitchFamily="50" charset="-128"/>
              </a:rPr>
              <a:t>：高齢者が障害をもっていても，自立性を高め，誇りをもって生活できるように支援します。</a:t>
            </a:r>
          </a:p>
          <a:p>
            <a:pPr>
              <a:lnSpc>
                <a:spcPct val="90000"/>
              </a:lnSpc>
              <a:buFontTx/>
              <a:buNone/>
            </a:pPr>
            <a:r>
              <a:rPr lang="ja-JP" altLang="en-US" sz="2000">
                <a:latin typeface="HG創英角ﾎﾟｯﾌﾟ体" pitchFamily="49" charset="-128"/>
                <a:ea typeface="HG創英角ﾎﾟｯﾌﾟ体" pitchFamily="49" charset="-128"/>
              </a:rPr>
              <a:t>介護予防</a:t>
            </a:r>
            <a:r>
              <a:rPr lang="ja-JP" altLang="en-US" sz="2000">
                <a:latin typeface="ＭＳ Ｐゴシック" pitchFamily="50" charset="-128"/>
              </a:rPr>
              <a:t>：高齢者の虚弱化がすすまないように，予防的なケアをすすめます。</a:t>
            </a:r>
          </a:p>
          <a:p>
            <a:pPr>
              <a:lnSpc>
                <a:spcPct val="90000"/>
              </a:lnSpc>
              <a:buFontTx/>
              <a:buNone/>
            </a:pPr>
            <a:r>
              <a:rPr lang="ja-JP" altLang="en-US" sz="2000">
                <a:latin typeface="HG創英角ﾎﾟｯﾌﾟ体" pitchFamily="49" charset="-128"/>
                <a:ea typeface="HG創英角ﾎﾟｯﾌﾟ体" pitchFamily="49" charset="-128"/>
              </a:rPr>
              <a:t>チームケア</a:t>
            </a:r>
            <a:r>
              <a:rPr lang="ja-JP" altLang="en-US" sz="2000">
                <a:latin typeface="ＭＳ Ｐゴシック" pitchFamily="50" charset="-128"/>
              </a:rPr>
              <a:t>：チームの一員としての役割を自覚し，高齢者中心に行動します。</a:t>
            </a:r>
          </a:p>
          <a:p>
            <a:pPr>
              <a:lnSpc>
                <a:spcPct val="90000"/>
              </a:lnSpc>
              <a:buFontTx/>
              <a:buNone/>
            </a:pPr>
            <a:r>
              <a:rPr lang="ja-JP" altLang="en-US" sz="2000">
                <a:latin typeface="HG創英角ﾎﾟｯﾌﾟ体" pitchFamily="49" charset="-128"/>
                <a:ea typeface="HG創英角ﾎﾟｯﾌﾟ体" pitchFamily="49" charset="-128"/>
              </a:rPr>
              <a:t>意向の尊重</a:t>
            </a:r>
            <a:r>
              <a:rPr lang="ja-JP" altLang="en-US" sz="2000">
                <a:latin typeface="ＭＳ Ｐゴシック" pitchFamily="50" charset="-128"/>
              </a:rPr>
              <a:t>：高齢者が望んでいる地域 ・ 家で暮らせるように支援します。</a:t>
            </a:r>
          </a:p>
          <a:p>
            <a:pPr>
              <a:lnSpc>
                <a:spcPct val="90000"/>
              </a:lnSpc>
              <a:buFontTx/>
              <a:buNone/>
            </a:pPr>
            <a:r>
              <a:rPr lang="ja-JP" altLang="en-US" sz="2000">
                <a:latin typeface="HG創英角ﾎﾟｯﾌﾟ体" pitchFamily="49" charset="-128"/>
                <a:ea typeface="HG創英角ﾎﾟｯﾌﾟ体" pitchFamily="49" charset="-128"/>
              </a:rPr>
              <a:t>家族支援</a:t>
            </a:r>
            <a:r>
              <a:rPr lang="ja-JP" altLang="en-US" sz="2000">
                <a:latin typeface="ＭＳ Ｐゴシック" pitchFamily="50" charset="-128"/>
              </a:rPr>
              <a:t>：家族（介護者）が高齢者を理解して，ともに生活できる状況が整えられるように支援します。</a:t>
            </a:r>
          </a:p>
          <a:p>
            <a:pPr>
              <a:lnSpc>
                <a:spcPct val="90000"/>
              </a:lnSpc>
              <a:buFontTx/>
              <a:buNone/>
            </a:pPr>
            <a:r>
              <a:rPr lang="ja-JP" altLang="en-US" sz="2000">
                <a:latin typeface="HG創英角ﾎﾟｯﾌﾟ体" pitchFamily="49" charset="-128"/>
                <a:ea typeface="HG創英角ﾎﾟｯﾌﾟ体" pitchFamily="49" charset="-128"/>
              </a:rPr>
              <a:t>死の看取り</a:t>
            </a:r>
            <a:r>
              <a:rPr lang="ja-JP" altLang="en-US" sz="2000">
                <a:latin typeface="ＭＳ Ｐゴシック" pitchFamily="50" charset="-128"/>
              </a:rPr>
              <a:t>：高齢者が意味のある人生であったと思えるように，心のこもった看取りをします。</a:t>
            </a:r>
            <a:endParaRPr lang="ja-JP" altLang="en-US" sz="2000" b="1">
              <a:latin typeface="ＭＳ Ｐゴシック" pitchFamily="50" charset="-128"/>
            </a:endParaRPr>
          </a:p>
        </p:txBody>
      </p:sp>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544</TotalTime>
  <Words>1680</Words>
  <Application>Microsoft Office PowerPoint</Application>
  <PresentationFormat>ワイド画面</PresentationFormat>
  <Paragraphs>605</Paragraphs>
  <Slides>93</Slides>
  <Notes>26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93</vt:i4>
      </vt:variant>
    </vt:vector>
  </HeadingPairs>
  <TitlesOfParts>
    <vt:vector size="104" baseType="lpstr">
      <vt:lpstr>HGP創英角ﾎﾟｯﾌﾟ体</vt:lpstr>
      <vt:lpstr>HGS創英角ﾎﾟｯﾌﾟ体</vt:lpstr>
      <vt:lpstr>HG丸ｺﾞｼｯｸM-PRO</vt:lpstr>
      <vt:lpstr>HG創英角ﾎﾟｯﾌﾟ体</vt:lpstr>
      <vt:lpstr>ＭＳ Ｐゴシック</vt:lpstr>
      <vt:lpstr>MS UI Gothic</vt:lpstr>
      <vt:lpstr>Arial</vt:lpstr>
      <vt:lpstr>Times New Roman</vt:lpstr>
      <vt:lpstr>Verdana</vt:lpstr>
      <vt:lpstr>Wingdings</vt:lpstr>
      <vt:lpstr>標準デザイン</vt:lpstr>
      <vt:lpstr>認知症</vt:lpstr>
      <vt:lpstr>老化現象と機能変化</vt:lpstr>
      <vt:lpstr>PowerPoint プレゼンテーション</vt:lpstr>
      <vt:lpstr>PowerPoint プレゼンテーション</vt:lpstr>
      <vt:lpstr>PowerPoint プレゼンテーション</vt:lpstr>
      <vt:lpstr>人が年を取って行くこと</vt:lpstr>
      <vt:lpstr>PowerPoint プレゼンテーション</vt:lpstr>
      <vt:lpstr>PowerPoint プレゼンテーション</vt:lpstr>
      <vt:lpstr>健康な人の老化　１</vt:lpstr>
      <vt:lpstr>健康な人の老化　２</vt:lpstr>
      <vt:lpstr>PowerPoint プレゼンテーション</vt:lpstr>
      <vt:lpstr>健康な人の老化　３</vt:lpstr>
      <vt:lpstr>PowerPoint プレゼンテーション</vt:lpstr>
      <vt:lpstr>福井地域の将来人口予測</vt:lpstr>
      <vt:lpstr>PowerPoint プレゼンテーション</vt:lpstr>
      <vt:lpstr>日本の平均寿命と健康寿命</vt:lpstr>
      <vt:lpstr>日常に制限のない期間と寿命 　　　　　　　　　　　　　　　　　　　　　　　　　　　　　　　　県別　平成22年</vt:lpstr>
      <vt:lpstr>平均寿命と健康寿命</vt:lpstr>
      <vt:lpstr>病気の予防治療と長生き</vt:lpstr>
      <vt:lpstr>PowerPoint プレゼンテーション</vt:lpstr>
      <vt:lpstr>PowerPoint プレゼンテーション</vt:lpstr>
      <vt:lpstr>認知症かどうか</vt:lpstr>
      <vt:lpstr>認知症かどうか</vt:lpstr>
      <vt:lpstr>認知症かどうか</vt:lpstr>
      <vt:lpstr>認知症かどうか</vt:lpstr>
      <vt:lpstr>認知症老人の心</vt:lpstr>
      <vt:lpstr>認知症かどうか</vt:lpstr>
      <vt:lpstr>認知症症の性格や気分の変化</vt:lpstr>
      <vt:lpstr>認知症かどうか</vt:lpstr>
      <vt:lpstr>高齢者に多い妄想</vt:lpstr>
      <vt:lpstr>認知症かどうか</vt:lpstr>
      <vt:lpstr>正常高齢者の睡眠</vt:lpstr>
      <vt:lpstr>認知症かどうか</vt:lpstr>
      <vt:lpstr>高齢者のせん妄</vt:lpstr>
      <vt:lpstr>認知症かどうか</vt:lpstr>
      <vt:lpstr>認知症に似て非なるもの</vt:lpstr>
      <vt:lpstr>認知症の種類と対策</vt:lpstr>
      <vt:lpstr>治せる認知症</vt:lpstr>
      <vt:lpstr>防げる認知症</vt:lpstr>
      <vt:lpstr>脳血管性認知症のリスクファクター</vt:lpstr>
      <vt:lpstr>やっかいな認知症</vt:lpstr>
      <vt:lpstr>アルツハイマー病の 　　　　　　　　　　リスクファクター</vt:lpstr>
      <vt:lpstr>活発な生活習慣の促進が認知機能の維持に有効である</vt:lpstr>
      <vt:lpstr>アルツハイマー型認知症の発病(仮説)</vt:lpstr>
      <vt:lpstr>認知症や機能低下を予防するとは</vt:lpstr>
      <vt:lpstr>PowerPoint プレゼンテーション</vt:lpstr>
      <vt:lpstr>認知症の症状は患者の不安や想いの反映であることが多いのではないか？</vt:lpstr>
      <vt:lpstr>認知症と予防</vt:lpstr>
      <vt:lpstr>認知症の診断基準(DSM-Ⅲ-R)</vt:lpstr>
      <vt:lpstr>PowerPoint プレゼンテーション</vt:lpstr>
      <vt:lpstr>困った症状の成因</vt:lpstr>
      <vt:lpstr>高齢者に多い妄想</vt:lpstr>
      <vt:lpstr>物忘れがひどくなってきたお年寄りの 　　　　　生きる態度（室伏君士） </vt:lpstr>
      <vt:lpstr>痴呆の経過中によくみられる症状　　　　　　　　　　　　　　　　　　　　　　　　　　　　　　　　　　　　　　　　　　　　　　　　（室伏君士）</vt:lpstr>
      <vt:lpstr>なにもすることがなくなった人 　　　　　　　　　が取る反応（松原試案010320）</vt:lpstr>
      <vt:lpstr>PowerPoint プレゼンテーション</vt:lpstr>
      <vt:lpstr>若年性認知症</vt:lpstr>
      <vt:lpstr>若年性認知症の分類</vt:lpstr>
      <vt:lpstr>若年性認知症</vt:lpstr>
      <vt:lpstr>若年性認知症の特徴</vt:lpstr>
      <vt:lpstr>地域がすべきこと</vt:lpstr>
      <vt:lpstr>ストレスを癒す</vt:lpstr>
      <vt:lpstr>「ひとりで悩まないで！ 　　　 　　　私はずっとあなたのそばに 　　　　　　　　　　いますから。」</vt:lpstr>
      <vt:lpstr>器質性精神疾患</vt:lpstr>
      <vt:lpstr>その他の器質性脳障害</vt:lpstr>
      <vt:lpstr>せん妄の成因　１</vt:lpstr>
      <vt:lpstr>せん妄の成因　２</vt:lpstr>
      <vt:lpstr>せん妄の成因　３</vt:lpstr>
      <vt:lpstr>せん妄の成因　４</vt:lpstr>
      <vt:lpstr>せん妄の成因　５</vt:lpstr>
      <vt:lpstr>せん妄の成因　６</vt:lpstr>
      <vt:lpstr>４、認知症高齢者の権利</vt:lpstr>
      <vt:lpstr>事例　70歳男性　アルツハイマー病</vt:lpstr>
      <vt:lpstr>事例　80歳女性　アルツハイマー病</vt:lpstr>
      <vt:lpstr>権利擁護の課題</vt:lpstr>
      <vt:lpstr>認知症高齢者の問題</vt:lpstr>
      <vt:lpstr>介護保険の問題点</vt:lpstr>
      <vt:lpstr>成年後見制度</vt:lpstr>
      <vt:lpstr>成年後見制度の問題</vt:lpstr>
      <vt:lpstr>５，初期認知症高齢者へのケア</vt:lpstr>
      <vt:lpstr>初期認知症患者への対応</vt:lpstr>
      <vt:lpstr>６，認知症高齢者の行動と心理症状の対応</vt:lpstr>
      <vt:lpstr>物忘れがひどくなってきたお年寄りの 　　　　　生きる態度（室伏君士） </vt:lpstr>
      <vt:lpstr>痴呆の経過中によくみられる症状　　　　　　　　　　　　　　　　　　　　　　（室伏君士）</vt:lpstr>
      <vt:lpstr>なにもすることがなくなった人 　　　　　　　　　が取る反応（松原試案010320）</vt:lpstr>
      <vt:lpstr>７，認知症高齢者の終末期ケア</vt:lpstr>
      <vt:lpstr>終末期ケアの課題</vt:lpstr>
      <vt:lpstr>認知症終末期のわれわれの役割</vt:lpstr>
      <vt:lpstr>８，ケアサービス提供者の役割</vt:lpstr>
      <vt:lpstr>家族の不安</vt:lpstr>
      <vt:lpstr>介護家族のストレス</vt:lpstr>
      <vt:lpstr>家族にとっての認知症高齢者</vt:lpstr>
      <vt:lpstr>高齢者ケア憲章（鎌田ケイ子）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痴呆性疾患</dc:title>
  <dc:creator>matsubara r</dc:creator>
  <cp:lastModifiedBy>Rokuro Matsubara</cp:lastModifiedBy>
  <cp:revision>11</cp:revision>
  <dcterms:created xsi:type="dcterms:W3CDTF">2004-03-04T13:53:52Z</dcterms:created>
  <dcterms:modified xsi:type="dcterms:W3CDTF">2019-10-16T23:10:09Z</dcterms:modified>
</cp:coreProperties>
</file>